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24.jpg" ContentType="image/pn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Lst>
  <p:notesMasterIdLst>
    <p:notesMasterId r:id="rId4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305" r:id="rId27"/>
    <p:sldId id="306" r:id="rId28"/>
    <p:sldId id="307" r:id="rId29"/>
    <p:sldId id="308"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Gill Sans" panose="02010600030101010101" charset="0"/>
      <p:regular r:id="rId54"/>
      <p:bold r:id="rId55"/>
    </p:embeddedFont>
    <p:embeddedFont>
      <p:font typeface="Gill Sans MT" panose="020B0502020104020203" pitchFamily="34" charset="0"/>
      <p:regular r:id="rId56"/>
      <p:bold r:id="rId57"/>
      <p:italic r:id="rId58"/>
      <p:boldItalic r:id="rId59"/>
    </p:embeddedFont>
    <p:embeddedFont>
      <p:font typeface="等线" panose="02010600030101010101" pitchFamily="2" charset="-122"/>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iTuC7jQlKWBlVLWFQzkaGBwyP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013FF0-3E61-443D-996C-191878C2DC0C}">
  <a:tblStyle styleId="{C8013FF0-3E61-443D-996C-191878C2DC0C}"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AF0"/>
          </a:solidFill>
        </a:fill>
      </a:tcStyle>
    </a:wholeTbl>
    <a:band1H>
      <a:tcTxStyle/>
      <a:tcStyle>
        <a:tcBdr/>
        <a:fill>
          <a:solidFill>
            <a:srgbClr val="D0D4E0"/>
          </a:solidFill>
        </a:fill>
      </a:tcStyle>
    </a:band1H>
    <a:band2H>
      <a:tcTxStyle/>
      <a:tcStyle>
        <a:tcBdr/>
      </a:tcStyle>
    </a:band2H>
    <a:band1V>
      <a:tcTxStyle/>
      <a:tcStyle>
        <a:tcBdr/>
        <a:fill>
          <a:solidFill>
            <a:srgbClr val="D0D4E0"/>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5"/>
          </a:solidFill>
        </a:fill>
      </a:tcStyle>
    </a:lastCol>
    <a:firstCol>
      <a:tcTxStyle b="on" i="off">
        <a:font>
          <a:latin typeface="Gill Sans MT"/>
          <a:ea typeface="Gill Sans MT"/>
          <a:cs typeface="Gill Sans MT"/>
        </a:font>
        <a:schemeClr val="lt1"/>
      </a:tcTxStyle>
      <a:tcStyle>
        <a:tcBdr/>
        <a:fill>
          <a:solidFill>
            <a:schemeClr val="accent5"/>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105"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5.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1ae1d02313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31ae1d02313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1a9170d476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31a9170d476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1ae1d02313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31ae1d02313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1ae1d02313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31ae1d02313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1ae1d02313_0_4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31ae1d02313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1a9170d476_0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31a9170d476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19e81a205d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421" name="Google Shape;421;g319e81a205d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19e81a205d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319e81a205d_3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428" name="Google Shape;428;g319e81a205d_3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19e81a205d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319e81a205d_3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435" name="Google Shape;435;g319e81a205d_3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19e81a205d_3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319e81a205d_3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445" name="Google Shape;445;g319e81a205d_3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d61f69ea3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g2d61f69ea3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4" name="Google Shape;454;g2d61f69ea3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19e81a205d_3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319e81a205d_3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463" name="Google Shape;463;g319e81a205d_3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19e81a205d_3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19e81a205d_3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472" name="Google Shape;472;g319e81a205d_3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a9170d476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g31a9170d476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9AD5D8-8159-46EC-8C96-FC413B1A0A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883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9AD5D8-8159-46EC-8C96-FC413B1A0A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12842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1a9170d476_0_2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31a9170d476_0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d61c0a2240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g2d61c0a224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d61c0a2240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2d61c0a2240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d61c0a2240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g2d61c0a2240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d61c0a2240_0_3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g2d61c0a2240_0_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d61c0a2240_0_3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2d61c0a2240_0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d61c0a2240_0_4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2d61c0a2240_0_4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1a9170d476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g31a9170d476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1ae1d02313_0_2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g31ae1d02313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1a9170d476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31a9170d476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1ae1d02313_0_3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1ae1d02313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1ae1d02313_0_3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g31ae1d02313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1a9170d476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g31a9170d476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31a521e7847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31a521e7847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1500"/>
              </a:spcBef>
              <a:spcAft>
                <a:spcPts val="1500"/>
              </a:spcAft>
              <a:buNone/>
            </a:pPr>
            <a:r>
              <a:rPr lang="en-US" dirty="0"/>
              <a:t>Through this project, we not only completed our individual tasks successfully but also, through discussions and integration, gained a comprehensive understanding of the entire project.</a:t>
            </a:r>
            <a:endParaRPr dirty="0"/>
          </a:p>
        </p:txBody>
      </p:sp>
      <p:sp>
        <p:nvSpPr>
          <p:cNvPr id="831" name="Google Shape;83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1ae1d02313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31ae1d02313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1a9170d47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31a9170d47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1ae1d02313_0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31ae1d02313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1a9170d476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31a9170d476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8"/>
        <p:cNvGrpSpPr/>
        <p:nvPr/>
      </p:nvGrpSpPr>
      <p:grpSpPr>
        <a:xfrm>
          <a:off x="0" y="0"/>
          <a:ext cx="0" cy="0"/>
          <a:chOff x="0" y="0"/>
          <a:chExt cx="0" cy="0"/>
        </a:xfrm>
      </p:grpSpPr>
      <p:sp>
        <p:nvSpPr>
          <p:cNvPr id="19" name="Google Shape;19;p24"/>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4"/>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1" name="Google Shape;21;p2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4"/>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4" name="Google Shape;24;p24"/>
          <p:cNvCxnSpPr/>
          <p:nvPr/>
        </p:nvCxnSpPr>
        <p:spPr>
          <a:xfrm>
            <a:off x="2417780" y="26903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86"/>
        <p:cNvGrpSpPr/>
        <p:nvPr/>
      </p:nvGrpSpPr>
      <p:grpSpPr>
        <a:xfrm>
          <a:off x="0" y="0"/>
          <a:ext cx="0" cy="0"/>
          <a:chOff x="0" y="0"/>
          <a:chExt cx="0" cy="0"/>
        </a:xfrm>
      </p:grpSpPr>
      <p:sp>
        <p:nvSpPr>
          <p:cNvPr id="87" name="Google Shape;87;p35"/>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5"/>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9" name="Google Shape;89;p3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5"/>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2" name="Google Shape;92;p35"/>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93"/>
        <p:cNvGrpSpPr/>
        <p:nvPr/>
      </p:nvGrpSpPr>
      <p:grpSpPr>
        <a:xfrm>
          <a:off x="0" y="0"/>
          <a:ext cx="0" cy="0"/>
          <a:chOff x="0" y="0"/>
          <a:chExt cx="0" cy="0"/>
        </a:xfrm>
      </p:grpSpPr>
      <p:sp>
        <p:nvSpPr>
          <p:cNvPr id="94" name="Google Shape;94;p36"/>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6"/>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6" name="Google Shape;96;p3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9" name="Google Shape;99;p36"/>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1"/>
        <p:cNvGrpSpPr/>
        <p:nvPr/>
      </p:nvGrpSpPr>
      <p:grpSpPr>
        <a:xfrm>
          <a:off x="0" y="0"/>
          <a:ext cx="0" cy="0"/>
          <a:chOff x="0" y="0"/>
          <a:chExt cx="0" cy="0"/>
        </a:xfrm>
      </p:grpSpPr>
      <p:sp>
        <p:nvSpPr>
          <p:cNvPr id="112" name="Google Shape;112;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4" name="Google Shape;114;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0" name="Google Shape;12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2"/>
        <p:cNvGrpSpPr/>
        <p:nvPr/>
      </p:nvGrpSpPr>
      <p:grpSpPr>
        <a:xfrm>
          <a:off x="0" y="0"/>
          <a:ext cx="0" cy="0"/>
          <a:chOff x="0" y="0"/>
          <a:chExt cx="0" cy="0"/>
        </a:xfrm>
      </p:grpSpPr>
      <p:sp>
        <p:nvSpPr>
          <p:cNvPr id="123" name="Google Shape;12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2" name="Google Shape;132;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4" name="Google Shape;134;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6" name="Google Shape;146;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7" name="Google Shape;14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5"/>
        <p:cNvGrpSpPr/>
        <p:nvPr/>
      </p:nvGrpSpPr>
      <p:grpSpPr>
        <a:xfrm>
          <a:off x="0" y="0"/>
          <a:ext cx="0" cy="0"/>
          <a:chOff x="0" y="0"/>
          <a:chExt cx="0" cy="0"/>
        </a:xfrm>
      </p:grpSpPr>
      <p:sp>
        <p:nvSpPr>
          <p:cNvPr id="26" name="Google Shape;26;p25"/>
          <p:cNvSpPr txBox="1">
            <a:spLocks noGrp="1"/>
          </p:cNvSpPr>
          <p:nvPr>
            <p:ph type="title"/>
          </p:nvPr>
        </p:nvSpPr>
        <p:spPr>
          <a:xfrm>
            <a:off x="1451578" y="344509"/>
            <a:ext cx="9603275" cy="1049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5"/>
          <p:cNvSpPr txBox="1">
            <a:spLocks noGrp="1"/>
          </p:cNvSpPr>
          <p:nvPr>
            <p:ph type="body" idx="1"/>
          </p:nvPr>
        </p:nvSpPr>
        <p:spPr>
          <a:xfrm>
            <a:off x="1451578" y="1555722"/>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8" name="Google Shape;28;p2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5"/>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1" name="Google Shape;31;p25"/>
          <p:cNvCxnSpPr/>
          <p:nvPr/>
        </p:nvCxnSpPr>
        <p:spPr>
          <a:xfrm>
            <a:off x="1453895" y="138707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sp>
        <p:nvSpPr>
          <p:cNvPr id="151" name="Google Shape;151;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44"/>
          <p:cNvSpPr>
            <a:spLocks noGrp="1"/>
          </p:cNvSpPr>
          <p:nvPr>
            <p:ph type="pic" idx="2"/>
          </p:nvPr>
        </p:nvSpPr>
        <p:spPr>
          <a:xfrm>
            <a:off x="5183188" y="987425"/>
            <a:ext cx="6172200" cy="4873625"/>
          </a:xfrm>
          <a:prstGeom prst="rect">
            <a:avLst/>
          </a:prstGeom>
          <a:noFill/>
          <a:ln>
            <a:noFill/>
          </a:ln>
        </p:spPr>
      </p:sp>
      <p:sp>
        <p:nvSpPr>
          <p:cNvPr id="153" name="Google Shape;153;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7"/>
        <p:cNvGrpSpPr/>
        <p:nvPr/>
      </p:nvGrpSpPr>
      <p:grpSpPr>
        <a:xfrm>
          <a:off x="0" y="0"/>
          <a:ext cx="0" cy="0"/>
          <a:chOff x="0" y="0"/>
          <a:chExt cx="0" cy="0"/>
        </a:xfrm>
      </p:grpSpPr>
      <p:sp>
        <p:nvSpPr>
          <p:cNvPr id="158" name="Google Shape;158;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DAB0-B65D-8155-891C-F5A327C598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358663-E7DA-B555-78E0-FCDC5626CB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3B8B0D-7181-C087-F872-303BCC8B0497}"/>
              </a:ext>
            </a:extLst>
          </p:cNvPr>
          <p:cNvSpPr>
            <a:spLocks noGrp="1"/>
          </p:cNvSpPr>
          <p:nvPr>
            <p:ph type="dt" sz="half" idx="10"/>
          </p:nvPr>
        </p:nvSpPr>
        <p:spPr/>
        <p:txBody>
          <a:bodyPr/>
          <a:lstStyle/>
          <a:p>
            <a:fld id="{A6D6403C-E617-4E01-84C9-8783D3E908F3}" type="datetimeFigureOut">
              <a:rPr lang="en-US" smtClean="0"/>
              <a:t>12/2/2024</a:t>
            </a:fld>
            <a:endParaRPr lang="en-US"/>
          </a:p>
        </p:txBody>
      </p:sp>
      <p:sp>
        <p:nvSpPr>
          <p:cNvPr id="5" name="Footer Placeholder 4">
            <a:extLst>
              <a:ext uri="{FF2B5EF4-FFF2-40B4-BE49-F238E27FC236}">
                <a16:creationId xmlns:a16="http://schemas.microsoft.com/office/drawing/2014/main" id="{FAFE7C5D-2AD0-C047-7017-DE0D900F5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539E8-0F16-F86E-0ED2-A7553BDDB079}"/>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41532169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534-5109-A123-7F0A-1B3448515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BBA423-0D88-E381-875A-CFBADEF595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DDB3BB6-C0FE-4FC3-7457-A666022684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0F8AE-6A10-48E8-ECFF-728982F35ED1}"/>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36338464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CDDA-EC4A-6A9B-F2EE-5119CFA3DA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1F1C8D-6ECF-663C-B2B4-318E82F4E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B75952EA-FB02-1B5F-01BD-E84A805C1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4CFF1-DDFD-0A53-4DCD-55D2715826A1}"/>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5939883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A03C-77B9-587E-8287-8BE0188320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98F811-F8DD-3BE6-372E-B4E263AB1C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910D5A-6D35-2865-45FF-45C6DB2F6C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B5F3F0-50C1-D6B7-1C4B-9785A073DC9E}"/>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80065FE-7C5B-C27D-329E-80B0DC310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B1307D-B8D5-07B3-A98F-66792CD47902}"/>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1100232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5CB-6C4D-EC11-99B4-FC4D328E61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089216-73B2-661C-A077-2533CCE93E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F3592C-E1BD-17AB-D7B5-A5D4E2D79E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E6A441-40D4-C2C1-F121-B55A40682F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12108-D7EE-435F-43D2-F256F2638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3A44FEC-E1BB-EAE4-537B-3867C6ECB3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B92CA4-3139-1BD5-EF8B-E8FA4C152C4A}"/>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4060602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392-890F-1AE5-2F4B-DC947B99EA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72BC5-ACDA-9EC9-7593-AD7DB29B7392}"/>
              </a:ext>
            </a:extLst>
          </p:cNvPr>
          <p:cNvSpPr>
            <a:spLocks noGrp="1"/>
          </p:cNvSpPr>
          <p:nvPr>
            <p:ph type="dt" sz="half" idx="10"/>
          </p:nvPr>
        </p:nvSpPr>
        <p:spPr/>
        <p:txBody>
          <a:bodyPr/>
          <a:lstStyle/>
          <a:p>
            <a:fld id="{A6D6403C-E617-4E01-84C9-8783D3E908F3}" type="datetimeFigureOut">
              <a:rPr lang="en-US" smtClean="0"/>
              <a:t>12/2/2024</a:t>
            </a:fld>
            <a:endParaRPr lang="en-US"/>
          </a:p>
        </p:txBody>
      </p:sp>
      <p:sp>
        <p:nvSpPr>
          <p:cNvPr id="4" name="Footer Placeholder 3">
            <a:extLst>
              <a:ext uri="{FF2B5EF4-FFF2-40B4-BE49-F238E27FC236}">
                <a16:creationId xmlns:a16="http://schemas.microsoft.com/office/drawing/2014/main" id="{D22DAF28-1A89-33A7-4848-0B847B1B1E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E1BFDB-A220-3BCE-E5C8-C7932E36F3A0}"/>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2800684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168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8"/>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5" name="Google Shape;35;p2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8" name="Google Shape;38;p28"/>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D15E-0628-9082-39C2-ACE8F18BF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AA494F-7A7E-6763-4020-5689BEB4F4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F7C82E-B0A8-D4C2-1168-93D6CB0E3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797E1-E738-52A2-8D0A-B67A0CF1041A}"/>
              </a:ext>
            </a:extLst>
          </p:cNvPr>
          <p:cNvSpPr>
            <a:spLocks noGrp="1"/>
          </p:cNvSpPr>
          <p:nvPr>
            <p:ph type="dt" sz="half" idx="10"/>
          </p:nvPr>
        </p:nvSpPr>
        <p:spPr/>
        <p:txBody>
          <a:bodyPr/>
          <a:lstStyle/>
          <a:p>
            <a:fld id="{A6D6403C-E617-4E01-84C9-8783D3E908F3}" type="datetimeFigureOut">
              <a:rPr lang="en-US" smtClean="0"/>
              <a:t>12/2/2024</a:t>
            </a:fld>
            <a:endParaRPr lang="en-US"/>
          </a:p>
        </p:txBody>
      </p:sp>
      <p:sp>
        <p:nvSpPr>
          <p:cNvPr id="6" name="Footer Placeholder 5">
            <a:extLst>
              <a:ext uri="{FF2B5EF4-FFF2-40B4-BE49-F238E27FC236}">
                <a16:creationId xmlns:a16="http://schemas.microsoft.com/office/drawing/2014/main" id="{F33B8B46-1D93-B6ED-1CE8-40D713D312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3B510-1740-DB46-23FE-2B54A6577B49}"/>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3809182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C8A7-39B1-2F3F-7083-EAD4659A0D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4790CC-BB61-218C-57C1-D029D848C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0F467-223B-17E1-F6AA-014E54DB5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E7DEF6-E8DC-CFED-98F1-5CDCA37F9493}"/>
              </a:ext>
            </a:extLst>
          </p:cNvPr>
          <p:cNvSpPr>
            <a:spLocks noGrp="1"/>
          </p:cNvSpPr>
          <p:nvPr>
            <p:ph type="dt" sz="half" idx="10"/>
          </p:nvPr>
        </p:nvSpPr>
        <p:spPr/>
        <p:txBody>
          <a:bodyPr/>
          <a:lstStyle/>
          <a:p>
            <a:fld id="{A6D6403C-E617-4E01-84C9-8783D3E908F3}" type="datetimeFigureOut">
              <a:rPr lang="en-US" smtClean="0"/>
              <a:t>12/2/2024</a:t>
            </a:fld>
            <a:endParaRPr lang="en-US"/>
          </a:p>
        </p:txBody>
      </p:sp>
      <p:sp>
        <p:nvSpPr>
          <p:cNvPr id="6" name="Footer Placeholder 5">
            <a:extLst>
              <a:ext uri="{FF2B5EF4-FFF2-40B4-BE49-F238E27FC236}">
                <a16:creationId xmlns:a16="http://schemas.microsoft.com/office/drawing/2014/main" id="{08FA5D7D-41D0-1211-6F75-7ADB4B617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529767-94DA-667B-9066-0B2AC8A0986D}"/>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28044378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6456-FCD9-87E9-0C3C-CB484068F6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BA7691-D74E-1AAD-6D7E-4F9073EFE2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1B0E6-697F-66D3-9DAE-64CAC1E07511}"/>
              </a:ext>
            </a:extLst>
          </p:cNvPr>
          <p:cNvSpPr>
            <a:spLocks noGrp="1"/>
          </p:cNvSpPr>
          <p:nvPr>
            <p:ph type="dt" sz="half" idx="10"/>
          </p:nvPr>
        </p:nvSpPr>
        <p:spPr/>
        <p:txBody>
          <a:bodyPr/>
          <a:lstStyle/>
          <a:p>
            <a:fld id="{A6D6403C-E617-4E01-84C9-8783D3E908F3}" type="datetimeFigureOut">
              <a:rPr lang="en-US" smtClean="0"/>
              <a:t>12/2/2024</a:t>
            </a:fld>
            <a:endParaRPr lang="en-US"/>
          </a:p>
        </p:txBody>
      </p:sp>
      <p:sp>
        <p:nvSpPr>
          <p:cNvPr id="5" name="Footer Placeholder 4">
            <a:extLst>
              <a:ext uri="{FF2B5EF4-FFF2-40B4-BE49-F238E27FC236}">
                <a16:creationId xmlns:a16="http://schemas.microsoft.com/office/drawing/2014/main" id="{7E458ACF-3939-7072-4E95-B9897E4F4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9B30C-0AFE-8A83-6074-E751F4BD9B3F}"/>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4038966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6D36B9-668E-9514-5244-7AFAA53DD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DAF28D-919F-4BF5-A9DF-0FBB5E4FF6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B142D-6F48-C75B-579E-A5B624DD1D75}"/>
              </a:ext>
            </a:extLst>
          </p:cNvPr>
          <p:cNvSpPr>
            <a:spLocks noGrp="1"/>
          </p:cNvSpPr>
          <p:nvPr>
            <p:ph type="dt" sz="half" idx="10"/>
          </p:nvPr>
        </p:nvSpPr>
        <p:spPr/>
        <p:txBody>
          <a:bodyPr/>
          <a:lstStyle/>
          <a:p>
            <a:fld id="{A6D6403C-E617-4E01-84C9-8783D3E908F3}" type="datetimeFigureOut">
              <a:rPr lang="en-US" smtClean="0"/>
              <a:t>12/2/2024</a:t>
            </a:fld>
            <a:endParaRPr lang="en-US"/>
          </a:p>
        </p:txBody>
      </p:sp>
      <p:sp>
        <p:nvSpPr>
          <p:cNvPr id="5" name="Footer Placeholder 4">
            <a:extLst>
              <a:ext uri="{FF2B5EF4-FFF2-40B4-BE49-F238E27FC236}">
                <a16:creationId xmlns:a16="http://schemas.microsoft.com/office/drawing/2014/main" id="{C5EE6B90-8D3A-60ED-4507-5CA5602864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5FC4C-1A95-7582-659F-FE3292984531}"/>
              </a:ext>
            </a:extLst>
          </p:cNvPr>
          <p:cNvSpPr>
            <a:spLocks noGrp="1"/>
          </p:cNvSpPr>
          <p:nvPr>
            <p:ph type="sldNum" sz="quarter" idx="12"/>
          </p:nvPr>
        </p:nvSpPr>
        <p:spPr/>
        <p:txBody>
          <a:bodyPr/>
          <a:lstStyle/>
          <a:p>
            <a:fld id="{531D193D-F226-4744-A87D-A4D3888F6A26}" type="slidenum">
              <a:rPr lang="en-US" smtClean="0"/>
              <a:t>‹#›</a:t>
            </a:fld>
            <a:endParaRPr lang="en-US"/>
          </a:p>
        </p:txBody>
      </p:sp>
    </p:spTree>
    <p:extLst>
      <p:ext uri="{BB962C8B-B14F-4D97-AF65-F5344CB8AC3E}">
        <p14:creationId xmlns:p14="http://schemas.microsoft.com/office/powerpoint/2010/main" val="769388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9"/>
        <p:cNvGrpSpPr/>
        <p:nvPr/>
      </p:nvGrpSpPr>
      <p:grpSpPr>
        <a:xfrm>
          <a:off x="0" y="0"/>
          <a:ext cx="0" cy="0"/>
          <a:chOff x="0" y="0"/>
          <a:chExt cx="0" cy="0"/>
        </a:xfrm>
      </p:grpSpPr>
      <p:sp>
        <p:nvSpPr>
          <p:cNvPr id="40" name="Google Shape;40;p29"/>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9"/>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2" name="Google Shape;42;p29"/>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3" name="Google Shape;43;p2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6" name="Google Shape;46;p29"/>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7"/>
        <p:cNvGrpSpPr/>
        <p:nvPr/>
      </p:nvGrpSpPr>
      <p:grpSpPr>
        <a:xfrm>
          <a:off x="0" y="0"/>
          <a:ext cx="0" cy="0"/>
          <a:chOff x="0" y="0"/>
          <a:chExt cx="0" cy="0"/>
        </a:xfrm>
      </p:grpSpPr>
      <p:sp>
        <p:nvSpPr>
          <p:cNvPr id="48" name="Google Shape;48;p30"/>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0"/>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0" name="Google Shape;50;p30"/>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1" name="Google Shape;51;p30"/>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2" name="Google Shape;52;p30"/>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3" name="Google Shape;53;p30"/>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0"/>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30"/>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7"/>
        <p:cNvGrpSpPr/>
        <p:nvPr/>
      </p:nvGrpSpPr>
      <p:grpSpPr>
        <a:xfrm>
          <a:off x="0" y="0"/>
          <a:ext cx="0" cy="0"/>
          <a:chOff x="0" y="0"/>
          <a:chExt cx="0" cy="0"/>
        </a:xfrm>
      </p:grpSpPr>
      <p:sp>
        <p:nvSpPr>
          <p:cNvPr id="58" name="Google Shape;58;p3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3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2" name="Google Shape;62;p31"/>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63"/>
        <p:cNvGrpSpPr/>
        <p:nvPr/>
      </p:nvGrpSpPr>
      <p:grpSpPr>
        <a:xfrm>
          <a:off x="0" y="0"/>
          <a:ext cx="0" cy="0"/>
          <a:chOff x="0" y="0"/>
          <a:chExt cx="0" cy="0"/>
        </a:xfrm>
      </p:grpSpPr>
      <p:sp>
        <p:nvSpPr>
          <p:cNvPr id="64" name="Google Shape;64;p3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7"/>
        <p:cNvGrpSpPr/>
        <p:nvPr/>
      </p:nvGrpSpPr>
      <p:grpSpPr>
        <a:xfrm>
          <a:off x="0" y="0"/>
          <a:ext cx="0" cy="0"/>
          <a:chOff x="0" y="0"/>
          <a:chExt cx="0" cy="0"/>
        </a:xfrm>
      </p:grpSpPr>
      <p:sp>
        <p:nvSpPr>
          <p:cNvPr id="68" name="Google Shape;68;p33"/>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3"/>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33"/>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3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4" name="Google Shape;74;p33"/>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75"/>
        <p:cNvGrpSpPr/>
        <p:nvPr/>
      </p:nvGrpSpPr>
      <p:grpSpPr>
        <a:xfrm>
          <a:off x="0" y="0"/>
          <a:ext cx="0" cy="0"/>
          <a:chOff x="0" y="0"/>
          <a:chExt cx="0" cy="0"/>
        </a:xfrm>
      </p:grpSpPr>
      <p:grpSp>
        <p:nvGrpSpPr>
          <p:cNvPr id="76" name="Google Shape;76;p34"/>
          <p:cNvGrpSpPr/>
          <p:nvPr/>
        </p:nvGrpSpPr>
        <p:grpSpPr>
          <a:xfrm>
            <a:off x="7477387" y="482170"/>
            <a:ext cx="4074533" cy="5149101"/>
            <a:chOff x="7477387" y="482170"/>
            <a:chExt cx="4074533" cy="5149101"/>
          </a:xfrm>
        </p:grpSpPr>
        <p:sp>
          <p:nvSpPr>
            <p:cNvPr id="77" name="Google Shape;77;p34"/>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4"/>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4"/>
          <p:cNvSpPr txBox="1">
            <a:spLocks noGrp="1"/>
          </p:cNvSpPr>
          <p:nvPr>
            <p:ph type="title"/>
          </p:nvPr>
        </p:nvSpPr>
        <p:spPr>
          <a:xfrm>
            <a:off x="1451206"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a:spLocks noGrp="1"/>
          </p:cNvSpPr>
          <p:nvPr>
            <p:ph type="pic" idx="2"/>
          </p:nvPr>
        </p:nvSpPr>
        <p:spPr>
          <a:xfrm>
            <a:off x="8124389" y="1122542"/>
            <a:ext cx="2791171" cy="3866327"/>
          </a:xfrm>
          <a:prstGeom prst="rect">
            <a:avLst/>
          </a:prstGeom>
          <a:solidFill>
            <a:srgbClr val="D8D8D8"/>
          </a:solidFill>
          <a:ln>
            <a:noFill/>
          </a:ln>
        </p:spPr>
      </p:sp>
      <p:sp>
        <p:nvSpPr>
          <p:cNvPr id="81" name="Google Shape;81;p34"/>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2" name="Google Shape;82;p34"/>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5" name="Google Shape;85;p34"/>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3"/>
          <p:cNvPicPr preferRelativeResize="0"/>
          <p:nvPr/>
        </p:nvPicPr>
        <p:blipFill rotWithShape="1">
          <a:blip r:embed="rId13">
            <a:alphaModFix/>
          </a:blip>
          <a:srcRect t="1538" b="-1538"/>
          <a:stretch/>
        </p:blipFill>
        <p:spPr>
          <a:xfrm>
            <a:off x="0" y="6126480"/>
            <a:ext cx="12192000" cy="742950"/>
          </a:xfrm>
          <a:prstGeom prst="rect">
            <a:avLst/>
          </a:prstGeom>
          <a:noFill/>
          <a:ln>
            <a:noFill/>
          </a:ln>
        </p:spPr>
      </p:pic>
      <p:sp>
        <p:nvSpPr>
          <p:cNvPr id="12" name="Google Shape;12;p23"/>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3"/>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14" name="Google Shape;14;p2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5" name="Google Shape;15;p2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6" name="Google Shape;16;p2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Gill Sans"/>
                <a:ea typeface="Gill Sans"/>
                <a:cs typeface="Gill Sans"/>
                <a:sym typeface="Gill Sans"/>
              </a:defRPr>
            </a:lvl1pPr>
            <a:lvl2pPr marL="0" marR="0" lvl="1" indent="0" algn="r" rtl="0">
              <a:spcBef>
                <a:spcPts val="0"/>
              </a:spcBef>
              <a:buNone/>
              <a:defRPr sz="2800" b="0" i="0" u="none" strike="noStrike" cap="none">
                <a:solidFill>
                  <a:schemeClr val="accent1"/>
                </a:solidFill>
                <a:latin typeface="Gill Sans"/>
                <a:ea typeface="Gill Sans"/>
                <a:cs typeface="Gill Sans"/>
                <a:sym typeface="Gill Sans"/>
              </a:defRPr>
            </a:lvl2pPr>
            <a:lvl3pPr marL="0" marR="0" lvl="2" indent="0" algn="r" rtl="0">
              <a:spcBef>
                <a:spcPts val="0"/>
              </a:spcBef>
              <a:buNone/>
              <a:defRPr sz="2800" b="0" i="0" u="none" strike="noStrike" cap="none">
                <a:solidFill>
                  <a:schemeClr val="accent1"/>
                </a:solidFill>
                <a:latin typeface="Gill Sans"/>
                <a:ea typeface="Gill Sans"/>
                <a:cs typeface="Gill Sans"/>
                <a:sym typeface="Gill Sans"/>
              </a:defRPr>
            </a:lvl3pPr>
            <a:lvl4pPr marL="0" marR="0" lvl="3" indent="0" algn="r" rtl="0">
              <a:spcBef>
                <a:spcPts val="0"/>
              </a:spcBef>
              <a:buNone/>
              <a:defRPr sz="2800" b="0" i="0" u="none" strike="noStrike" cap="none">
                <a:solidFill>
                  <a:schemeClr val="accent1"/>
                </a:solidFill>
                <a:latin typeface="Gill Sans"/>
                <a:ea typeface="Gill Sans"/>
                <a:cs typeface="Gill Sans"/>
                <a:sym typeface="Gill Sans"/>
              </a:defRPr>
            </a:lvl4pPr>
            <a:lvl5pPr marL="0" marR="0" lvl="4" indent="0" algn="r" rtl="0">
              <a:spcBef>
                <a:spcPts val="0"/>
              </a:spcBef>
              <a:buNone/>
              <a:defRPr sz="2800" b="0" i="0" u="none" strike="noStrike" cap="none">
                <a:solidFill>
                  <a:schemeClr val="accent1"/>
                </a:solidFill>
                <a:latin typeface="Gill Sans"/>
                <a:ea typeface="Gill Sans"/>
                <a:cs typeface="Gill Sans"/>
                <a:sym typeface="Gill Sans"/>
              </a:defRPr>
            </a:lvl5pPr>
            <a:lvl6pPr marL="0" marR="0" lvl="5" indent="0" algn="r" rtl="0">
              <a:spcBef>
                <a:spcPts val="0"/>
              </a:spcBef>
              <a:buNone/>
              <a:defRPr sz="2800" b="0" i="0" u="none" strike="noStrike" cap="none">
                <a:solidFill>
                  <a:schemeClr val="accent1"/>
                </a:solidFill>
                <a:latin typeface="Gill Sans"/>
                <a:ea typeface="Gill Sans"/>
                <a:cs typeface="Gill Sans"/>
                <a:sym typeface="Gill Sans"/>
              </a:defRPr>
            </a:lvl6pPr>
            <a:lvl7pPr marL="0" marR="0" lvl="6" indent="0" algn="r" rtl="0">
              <a:spcBef>
                <a:spcPts val="0"/>
              </a:spcBef>
              <a:buNone/>
              <a:defRPr sz="2800" b="0" i="0" u="none" strike="noStrike" cap="none">
                <a:solidFill>
                  <a:schemeClr val="accent1"/>
                </a:solidFill>
                <a:latin typeface="Gill Sans"/>
                <a:ea typeface="Gill Sans"/>
                <a:cs typeface="Gill Sans"/>
                <a:sym typeface="Gill Sans"/>
              </a:defRPr>
            </a:lvl7pPr>
            <a:lvl8pPr marL="0" marR="0" lvl="7" indent="0" algn="r" rtl="0">
              <a:spcBef>
                <a:spcPts val="0"/>
              </a:spcBef>
              <a:buNone/>
              <a:defRPr sz="2800" b="0" i="0" u="none" strike="noStrike" cap="none">
                <a:solidFill>
                  <a:schemeClr val="accent1"/>
                </a:solidFill>
                <a:latin typeface="Gill Sans"/>
                <a:ea typeface="Gill Sans"/>
                <a:cs typeface="Gill Sans"/>
                <a:sym typeface="Gill Sans"/>
              </a:defRPr>
            </a:lvl8pPr>
            <a:lvl9pPr marL="0" marR="0" lvl="8" indent="0" algn="r" rtl="0">
              <a:spcBef>
                <a:spcPts val="0"/>
              </a:spcBef>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2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FC5C3-7E19-2CF1-2B52-BB7FD491EF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3C6C4E-495A-F9C8-FDAD-635B58D78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FC6F57-9297-50AC-13EA-88325E38B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D6403C-E617-4E01-84C9-8783D3E908F3}" type="datetimeFigureOut">
              <a:rPr lang="en-US" smtClean="0"/>
              <a:t>12/2/2024</a:t>
            </a:fld>
            <a:endParaRPr lang="en-US"/>
          </a:p>
        </p:txBody>
      </p:sp>
      <p:sp>
        <p:nvSpPr>
          <p:cNvPr id="5" name="Footer Placeholder 4">
            <a:extLst>
              <a:ext uri="{FF2B5EF4-FFF2-40B4-BE49-F238E27FC236}">
                <a16:creationId xmlns:a16="http://schemas.microsoft.com/office/drawing/2014/main" id="{C71FD346-662B-AFA7-FC5E-C08A7D063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CED37-6673-4D83-774D-E0ACE874A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D193D-F226-4744-A87D-A4D3888F6A26}" type="slidenum">
              <a:rPr lang="en-US" smtClean="0"/>
              <a:t>‹#›</a:t>
            </a:fld>
            <a:endParaRPr lang="en-US"/>
          </a:p>
        </p:txBody>
      </p:sp>
    </p:spTree>
    <p:extLst>
      <p:ext uri="{BB962C8B-B14F-4D97-AF65-F5344CB8AC3E}">
        <p14:creationId xmlns:p14="http://schemas.microsoft.com/office/powerpoint/2010/main" val="13534155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
          <p:cNvSpPr txBox="1">
            <a:spLocks noGrp="1"/>
          </p:cNvSpPr>
          <p:nvPr>
            <p:ph type="ctrTitle"/>
          </p:nvPr>
        </p:nvSpPr>
        <p:spPr>
          <a:xfrm>
            <a:off x="2481280" y="679450"/>
            <a:ext cx="8637073" cy="1826079"/>
          </a:xfrm>
          <a:prstGeom prst="rect">
            <a:avLst/>
          </a:prstGeom>
          <a:noFill/>
          <a:ln>
            <a:noFill/>
          </a:ln>
        </p:spPr>
        <p:txBody>
          <a:bodyPr spcFirstLastPara="1" wrap="square" lIns="91425" tIns="45700" rIns="91425" bIns="0" anchor="b" anchorCtr="0">
            <a:normAutofit fontScale="90000"/>
          </a:bodyPr>
          <a:lstStyle/>
          <a:p>
            <a:pPr marL="0" lvl="0" indent="0" algn="l" rtl="0">
              <a:lnSpc>
                <a:spcPct val="90000"/>
              </a:lnSpc>
              <a:spcBef>
                <a:spcPts val="0"/>
              </a:spcBef>
              <a:spcAft>
                <a:spcPts val="0"/>
              </a:spcAft>
              <a:buClr>
                <a:schemeClr val="dk1"/>
              </a:buClr>
              <a:buSzPct val="100000"/>
              <a:buFont typeface="Gill Sans"/>
              <a:buNone/>
            </a:pPr>
            <a:r>
              <a:rPr lang="en-US" cap="none"/>
              <a:t>SK1 - </a:t>
            </a:r>
            <a:br>
              <a:rPr lang="en-US" cap="none"/>
            </a:br>
            <a:r>
              <a:rPr lang="en-US" cap="none"/>
              <a:t>Agentic AI For Investment</a:t>
            </a:r>
            <a:endParaRPr cap="none"/>
          </a:p>
        </p:txBody>
      </p:sp>
      <p:sp>
        <p:nvSpPr>
          <p:cNvPr id="174" name="Google Shape;174;p1"/>
          <p:cNvSpPr txBox="1">
            <a:spLocks noGrp="1"/>
          </p:cNvSpPr>
          <p:nvPr>
            <p:ph type="subTitle" idx="1"/>
          </p:nvPr>
        </p:nvSpPr>
        <p:spPr>
          <a:xfrm>
            <a:off x="2481280" y="2959704"/>
            <a:ext cx="8637072" cy="2831496"/>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0"/>
              </a:spcAft>
              <a:buSzPts val="1800"/>
              <a:buNone/>
            </a:pPr>
            <a:r>
              <a:rPr lang="en-US" b="1" cap="none"/>
              <a:t>Group Members: </a:t>
            </a:r>
            <a:endParaRPr/>
          </a:p>
          <a:p>
            <a:pPr marL="0" lvl="0" indent="0" algn="l" rtl="0">
              <a:lnSpc>
                <a:spcPct val="120000"/>
              </a:lnSpc>
              <a:spcBef>
                <a:spcPts val="1000"/>
              </a:spcBef>
              <a:spcAft>
                <a:spcPts val="0"/>
              </a:spcAft>
              <a:buSzPts val="1800"/>
              <a:buNone/>
            </a:pPr>
            <a:r>
              <a:rPr lang="en-US" cap="none"/>
              <a:t>Ruiyi Hou (rh3260)</a:t>
            </a:r>
            <a:endParaRPr/>
          </a:p>
          <a:p>
            <a:pPr marL="0" lvl="0" indent="0" algn="l" rtl="0">
              <a:lnSpc>
                <a:spcPct val="120000"/>
              </a:lnSpc>
              <a:spcBef>
                <a:spcPts val="1000"/>
              </a:spcBef>
              <a:spcAft>
                <a:spcPts val="0"/>
              </a:spcAft>
              <a:buSzPts val="1800"/>
              <a:buNone/>
            </a:pPr>
            <a:r>
              <a:rPr lang="en-US" cap="none"/>
              <a:t>Sahaphon Vairungroj (sv2744)</a:t>
            </a:r>
            <a:endParaRPr/>
          </a:p>
          <a:p>
            <a:pPr marL="0" lvl="0" indent="0" algn="l" rtl="0">
              <a:lnSpc>
                <a:spcPct val="120000"/>
              </a:lnSpc>
              <a:spcBef>
                <a:spcPts val="1000"/>
              </a:spcBef>
              <a:spcAft>
                <a:spcPts val="0"/>
              </a:spcAft>
              <a:buSzPts val="1800"/>
              <a:buNone/>
            </a:pPr>
            <a:r>
              <a:rPr lang="en-US" cap="none"/>
              <a:t>Wanzhu Xin (wx2322)</a:t>
            </a:r>
            <a:endParaRPr/>
          </a:p>
          <a:p>
            <a:pPr marL="0" lvl="0" indent="0" algn="l" rtl="0">
              <a:lnSpc>
                <a:spcPct val="120000"/>
              </a:lnSpc>
              <a:spcBef>
                <a:spcPts val="1000"/>
              </a:spcBef>
              <a:spcAft>
                <a:spcPts val="0"/>
              </a:spcAft>
              <a:buSzPts val="1800"/>
              <a:buNone/>
            </a:pPr>
            <a:r>
              <a:rPr lang="en-US" cap="none"/>
              <a:t>Chenyang Yu (cy2758)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31ae1d02313_0_178"/>
          <p:cNvPicPr preferRelativeResize="0"/>
          <p:nvPr/>
        </p:nvPicPr>
        <p:blipFill rotWithShape="1">
          <a:blip r:embed="rId3">
            <a:alphaModFix/>
          </a:blip>
          <a:srcRect r="11940"/>
          <a:stretch/>
        </p:blipFill>
        <p:spPr>
          <a:xfrm>
            <a:off x="5949047" y="1469470"/>
            <a:ext cx="6207027" cy="2435926"/>
          </a:xfrm>
          <a:prstGeom prst="rect">
            <a:avLst/>
          </a:prstGeom>
          <a:noFill/>
          <a:ln>
            <a:noFill/>
          </a:ln>
        </p:spPr>
      </p:pic>
      <p:sp>
        <p:nvSpPr>
          <p:cNvPr id="319" name="Google Shape;319;g31ae1d02313_0_178"/>
          <p:cNvSpPr txBox="1"/>
          <p:nvPr/>
        </p:nvSpPr>
        <p:spPr>
          <a:xfrm>
            <a:off x="290574" y="4503975"/>
            <a:ext cx="5457900" cy="2308800"/>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Input: </a:t>
            </a:r>
            <a:r>
              <a:rPr lang="en-US" sz="1600" b="1">
                <a:solidFill>
                  <a:srgbClr val="00B0F0"/>
                </a:solidFill>
                <a:latin typeface="Calibri"/>
                <a:ea typeface="Calibri"/>
                <a:cs typeface="Calibri"/>
                <a:sym typeface="Calibri"/>
              </a:rPr>
              <a:t>chat log</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Output: </a:t>
            </a:r>
            <a:r>
              <a:rPr lang="en-US" sz="1600" b="1">
                <a:solidFill>
                  <a:srgbClr val="00B050"/>
                </a:solidFill>
                <a:latin typeface="Calibri"/>
                <a:ea typeface="Calibri"/>
                <a:cs typeface="Calibri"/>
                <a:sym typeface="Calibri"/>
              </a:rPr>
              <a:t>Score report </a:t>
            </a:r>
            <a:r>
              <a:rPr lang="en-US" sz="1600">
                <a:solidFill>
                  <a:schemeClr val="dk1"/>
                </a:solidFill>
                <a:latin typeface="Calibri"/>
                <a:ea typeface="Calibri"/>
                <a:cs typeface="Calibri"/>
                <a:sym typeface="Calibri"/>
              </a:rPr>
              <a:t>for each Q&amp;A</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Prompt</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n.a. for irrelevant answer</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Use real questionnaire scoring as a guideline</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outlining the characteristics associated with each level to create a clear framework for assessment.</a:t>
            </a:r>
            <a:endParaRPr/>
          </a:p>
        </p:txBody>
      </p:sp>
      <p:sp>
        <p:nvSpPr>
          <p:cNvPr id="320" name="Google Shape;320;g31ae1d02313_0_178"/>
          <p:cNvSpPr txBox="1"/>
          <p:nvPr/>
        </p:nvSpPr>
        <p:spPr>
          <a:xfrm>
            <a:off x="274580" y="1000755"/>
            <a:ext cx="4673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2.1 Risk report</a:t>
            </a:r>
            <a:endParaRPr sz="2400">
              <a:solidFill>
                <a:schemeClr val="dk1"/>
              </a:solidFill>
              <a:latin typeface="Calibri"/>
              <a:ea typeface="Calibri"/>
              <a:cs typeface="Calibri"/>
              <a:sym typeface="Calibri"/>
            </a:endParaRPr>
          </a:p>
        </p:txBody>
      </p:sp>
      <p:pic>
        <p:nvPicPr>
          <p:cNvPr id="321" name="Google Shape;321;g31ae1d02313_0_178"/>
          <p:cNvPicPr preferRelativeResize="0"/>
          <p:nvPr/>
        </p:nvPicPr>
        <p:blipFill rotWithShape="1">
          <a:blip r:embed="rId4">
            <a:alphaModFix/>
          </a:blip>
          <a:srcRect/>
          <a:stretch/>
        </p:blipFill>
        <p:spPr>
          <a:xfrm>
            <a:off x="290574" y="1363030"/>
            <a:ext cx="5566702" cy="3134260"/>
          </a:xfrm>
          <a:prstGeom prst="rect">
            <a:avLst/>
          </a:prstGeom>
          <a:noFill/>
          <a:ln>
            <a:noFill/>
          </a:ln>
        </p:spPr>
      </p:pic>
      <p:cxnSp>
        <p:nvCxnSpPr>
          <p:cNvPr id="322" name="Google Shape;322;g31ae1d02313_0_178"/>
          <p:cNvCxnSpPr/>
          <p:nvPr/>
        </p:nvCxnSpPr>
        <p:spPr>
          <a:xfrm>
            <a:off x="5903161" y="1070328"/>
            <a:ext cx="0" cy="5577900"/>
          </a:xfrm>
          <a:prstGeom prst="straightConnector1">
            <a:avLst/>
          </a:prstGeom>
          <a:noFill/>
          <a:ln w="9525" cap="flat" cmpd="sng">
            <a:solidFill>
              <a:schemeClr val="accent1"/>
            </a:solidFill>
            <a:prstDash val="solid"/>
            <a:miter lim="800000"/>
            <a:headEnd type="none" w="sm" len="sm"/>
            <a:tailEnd type="none" w="sm" len="sm"/>
          </a:ln>
        </p:spPr>
      </p:cxnSp>
      <p:sp>
        <p:nvSpPr>
          <p:cNvPr id="323" name="Google Shape;323;g31ae1d02313_0_178"/>
          <p:cNvSpPr txBox="1"/>
          <p:nvPr/>
        </p:nvSpPr>
        <p:spPr>
          <a:xfrm>
            <a:off x="5949047" y="1037163"/>
            <a:ext cx="5976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2.2 Example of collected questionnaires</a:t>
            </a:r>
            <a:endParaRPr sz="2400">
              <a:solidFill>
                <a:schemeClr val="dk1"/>
              </a:solidFill>
              <a:latin typeface="Calibri"/>
              <a:ea typeface="Calibri"/>
              <a:cs typeface="Calibri"/>
              <a:sym typeface="Calibri"/>
            </a:endParaRPr>
          </a:p>
        </p:txBody>
      </p:sp>
      <p:sp>
        <p:nvSpPr>
          <p:cNvPr id="324" name="Google Shape;324;g31ae1d02313_0_178"/>
          <p:cNvSpPr txBox="1"/>
          <p:nvPr/>
        </p:nvSpPr>
        <p:spPr>
          <a:xfrm>
            <a:off x="6011897" y="3908462"/>
            <a:ext cx="4673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2.3 Characterize each risk level</a:t>
            </a:r>
            <a:endParaRPr/>
          </a:p>
        </p:txBody>
      </p:sp>
      <p:sp>
        <p:nvSpPr>
          <p:cNvPr id="325" name="Google Shape;325;g31ae1d02313_0_178"/>
          <p:cNvSpPr txBox="1"/>
          <p:nvPr/>
        </p:nvSpPr>
        <p:spPr>
          <a:xfrm>
            <a:off x="6096000" y="4370127"/>
            <a:ext cx="5913000" cy="241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a:solidFill>
                  <a:srgbClr val="000000"/>
                </a:solidFill>
                <a:latin typeface="Calibri"/>
                <a:ea typeface="Calibri"/>
                <a:cs typeface="Calibri"/>
                <a:sym typeface="Calibri"/>
              </a:rPr>
              <a:t>40 – </a:t>
            </a:r>
            <a:r>
              <a:rPr lang="en-US" sz="1400" b="1">
                <a:solidFill>
                  <a:srgbClr val="000000"/>
                </a:solidFill>
                <a:latin typeface="Calibri"/>
                <a:ea typeface="Calibri"/>
                <a:cs typeface="Calibri"/>
                <a:sym typeface="Calibri"/>
              </a:rPr>
              <a:t>60</a:t>
            </a:r>
            <a:r>
              <a:rPr lang="en-US" sz="1400" b="1" i="0" u="none" strike="noStrike">
                <a:solidFill>
                  <a:srgbClr val="000000"/>
                </a:solidFill>
                <a:latin typeface="Calibri"/>
                <a:ea typeface="Calibri"/>
                <a:cs typeface="Calibri"/>
                <a:sym typeface="Calibri"/>
              </a:rPr>
              <a:t> total points: Moderate Growth Investor</a:t>
            </a:r>
            <a:endParaRPr sz="1400" b="0" i="0" u="none" strike="noStrike">
              <a:solidFill>
                <a:srgbClr val="000000"/>
              </a:solidFill>
              <a:latin typeface="Calibri"/>
              <a:ea typeface="Calibri"/>
              <a:cs typeface="Calibri"/>
              <a:sym typeface="Calibri"/>
            </a:endParaRPr>
          </a:p>
          <a:p>
            <a:pPr marL="0" marR="0" lvl="0" indent="0" algn="l" rtl="0">
              <a:lnSpc>
                <a:spcPct val="107000"/>
              </a:lnSpc>
              <a:spcBef>
                <a:spcPts val="0"/>
              </a:spcBef>
              <a:spcAft>
                <a:spcPts val="0"/>
              </a:spcAft>
              <a:buNone/>
            </a:pPr>
            <a:r>
              <a:rPr lang="en-US" sz="1400">
                <a:solidFill>
                  <a:srgbClr val="000000"/>
                </a:solidFill>
                <a:latin typeface="Calibri"/>
                <a:ea typeface="Calibri"/>
                <a:cs typeface="Calibri"/>
                <a:sym typeface="Calibri"/>
              </a:rPr>
              <a:t>Characteristics: Balances between risk and return. Open to moderate growth opportunities. Accepts some volatility for potential gains. Indicators: Comfortable with minor market fluctuations. Seeks a mix of investment types. Some investment experience.</a:t>
            </a:r>
            <a:endParaRPr/>
          </a:p>
          <a:p>
            <a:pPr marL="0" marR="0" lvl="0" indent="0" algn="l" rtl="0">
              <a:spcBef>
                <a:spcPts val="800"/>
              </a:spcBef>
              <a:spcAft>
                <a:spcPts val="0"/>
              </a:spcAft>
              <a:buNone/>
            </a:pPr>
            <a:r>
              <a:rPr lang="en-US" sz="1400" b="1" i="0" u="none" strike="noStrike">
                <a:solidFill>
                  <a:srgbClr val="000000"/>
                </a:solidFill>
                <a:latin typeface="Calibri"/>
                <a:ea typeface="Calibri"/>
                <a:cs typeface="Calibri"/>
                <a:sym typeface="Calibri"/>
              </a:rPr>
              <a:t>80 - 100 total points: High Growth Investor</a:t>
            </a:r>
            <a:endParaRPr sz="1400" b="0" i="0" u="none" strike="noStrik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i="0" u="none" strike="noStrike" cap="none">
                <a:solidFill>
                  <a:schemeClr val="dk1"/>
                </a:solidFill>
                <a:latin typeface="Calibri"/>
                <a:ea typeface="Calibri"/>
                <a:cs typeface="Calibri"/>
                <a:sym typeface="Calibri"/>
              </a:rPr>
              <a:t>Characteristics:</a:t>
            </a:r>
            <a:r>
              <a:rPr lang="en-US" sz="1400">
                <a:solidFill>
                  <a:schemeClr val="dk1"/>
                </a:solidFill>
                <a:latin typeface="Calibri"/>
                <a:ea typeface="Calibri"/>
                <a:cs typeface="Calibri"/>
                <a:sym typeface="Calibri"/>
              </a:rPr>
              <a:t> </a:t>
            </a:r>
            <a:r>
              <a:rPr lang="en-US" sz="1400" i="0" u="none" strike="noStrike" cap="none">
                <a:solidFill>
                  <a:schemeClr val="dk1"/>
                </a:solidFill>
                <a:latin typeface="Calibri"/>
                <a:ea typeface="Calibri"/>
                <a:cs typeface="Calibri"/>
                <a:sym typeface="Calibri"/>
              </a:rPr>
              <a:t>Seeks maximum growth potential. Willing to accept significant volatility. </a:t>
            </a:r>
            <a:r>
              <a:rPr lang="en-US" sz="1400" i="0" u="none" strike="noStrike" cap="none">
                <a:solidFill>
                  <a:schemeClr val="dk1"/>
                </a:solidFill>
                <a:highlight>
                  <a:srgbClr val="FFFF00"/>
                </a:highlight>
                <a:latin typeface="Calibri"/>
                <a:ea typeface="Calibri"/>
                <a:cs typeface="Calibri"/>
                <a:sym typeface="Calibri"/>
              </a:rPr>
              <a:t>Focuses on long-term gains </a:t>
            </a:r>
            <a:r>
              <a:rPr lang="en-US" sz="1400" i="0" u="none" strike="noStrike" cap="none">
                <a:solidFill>
                  <a:schemeClr val="dk1"/>
                </a:solidFill>
                <a:latin typeface="Calibri"/>
                <a:ea typeface="Calibri"/>
                <a:cs typeface="Calibri"/>
                <a:sym typeface="Calibri"/>
              </a:rPr>
              <a:t>over short-term stability. Indicators:</a:t>
            </a:r>
            <a:r>
              <a:rPr lang="en-US" sz="1400">
                <a:solidFill>
                  <a:schemeClr val="dk1"/>
                </a:solidFill>
                <a:latin typeface="Calibri"/>
                <a:ea typeface="Calibri"/>
                <a:cs typeface="Calibri"/>
                <a:sym typeface="Calibri"/>
              </a:rPr>
              <a:t> </a:t>
            </a:r>
            <a:r>
              <a:rPr lang="en-US" sz="1400" i="0" u="none" strike="noStrike" cap="none">
                <a:solidFill>
                  <a:schemeClr val="dk1"/>
                </a:solidFill>
                <a:latin typeface="Calibri"/>
                <a:ea typeface="Calibri"/>
                <a:cs typeface="Calibri"/>
                <a:sym typeface="Calibri"/>
              </a:rPr>
              <a:t>Unfazed by substantial market swings. Interested in high-risk, high-reward investments. </a:t>
            </a:r>
            <a:r>
              <a:rPr lang="en-US" sz="1400" i="0" u="none" strike="noStrike" cap="none">
                <a:solidFill>
                  <a:schemeClr val="dk1"/>
                </a:solidFill>
                <a:highlight>
                  <a:srgbClr val="FFFF00"/>
                </a:highlight>
                <a:latin typeface="Calibri"/>
                <a:ea typeface="Calibri"/>
                <a:cs typeface="Calibri"/>
                <a:sym typeface="Calibri"/>
              </a:rPr>
              <a:t>Extensive investment experience</a:t>
            </a:r>
            <a:r>
              <a:rPr lang="en-US" sz="1400" i="0" u="none" strike="noStrike" cap="none">
                <a:solidFill>
                  <a:schemeClr val="dk1"/>
                </a:solidFill>
                <a:latin typeface="Calibri"/>
                <a:ea typeface="Calibri"/>
                <a:cs typeface="Calibri"/>
                <a:sym typeface="Calibri"/>
              </a:rPr>
              <a:t>.</a:t>
            </a:r>
            <a:endParaRPr/>
          </a:p>
        </p:txBody>
      </p:sp>
      <p:sp>
        <p:nvSpPr>
          <p:cNvPr id="326" name="Google Shape;326;g31ae1d02313_0_178"/>
          <p:cNvSpPr txBox="1"/>
          <p:nvPr/>
        </p:nvSpPr>
        <p:spPr>
          <a:xfrm>
            <a:off x="4738158" y="78239"/>
            <a:ext cx="7221000" cy="831000"/>
          </a:xfrm>
          <a:prstGeom prst="rect">
            <a:avLst/>
          </a:prstGeom>
          <a:solidFill>
            <a:srgbClr val="FFF2CC"/>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C00000"/>
                </a:solidFill>
                <a:latin typeface="Calibri"/>
                <a:ea typeface="Calibri"/>
                <a:cs typeface="Calibri"/>
                <a:sym typeface="Calibri"/>
              </a:rPr>
              <a:t>“Scoring Agent” </a:t>
            </a:r>
            <a:r>
              <a:rPr lang="en-US" sz="2400" b="1">
                <a:solidFill>
                  <a:srgbClr val="002060"/>
                </a:solidFill>
                <a:latin typeface="Calibri"/>
                <a:ea typeface="Calibri"/>
                <a:cs typeface="Calibri"/>
                <a:sym typeface="Calibri"/>
              </a:rPr>
              <a:t>utilizes questionnaires and predefined risk characteristics to assign a score to each response.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31a9170d476_0_65"/>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 name="Google Shape;332;g31a9170d476_0_65"/>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 name="Google Shape;333;g31a9170d476_0_65"/>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334" name="Google Shape;334;g31a9170d476_0_65"/>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335" name="Google Shape;335;g31a9170d476_0_65"/>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336" name="Google Shape;336;g31a9170d476_0_65"/>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337" name="Google Shape;337;g31a9170d476_0_65"/>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338" name="Google Shape;338;g31a9170d476_0_65"/>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39" name="Google Shape;339;g31a9170d476_0_65"/>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40" name="Google Shape;340;g31a9170d476_0_65"/>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41" name="Google Shape;341;g31a9170d476_0_65"/>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42" name="Google Shape;342;g31a9170d476_0_65"/>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343" name="Google Shape;343;g31a9170d476_0_65"/>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344" name="Google Shape;344;g31a9170d476_0_65"/>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345" name="Google Shape;345;g31a9170d476_0_65"/>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346" name="Google Shape;346;g31a9170d476_0_65"/>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347" name="Google Shape;347;g31a9170d476_0_65"/>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348" name="Google Shape;348;g31a9170d476_0_65"/>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49" name="Google Shape;349;g31a9170d476_0_65"/>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350" name="Google Shape;350;g31a9170d476_0_65"/>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351" name="Google Shape;351;g31a9170d476_0_65"/>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52" name="Google Shape;352;g31a9170d476_0_65"/>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353" name="Google Shape;353;g31a9170d476_0_65"/>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54" name="Google Shape;354;g31a9170d476_0_65"/>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355" name="Google Shape;355;g31a9170d476_0_65"/>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g31a9170d476_0_65"/>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357" name="Google Shape;357;g31a9170d476_0_65"/>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grpSp>
        <p:nvGrpSpPr>
          <p:cNvPr id="358" name="Google Shape;358;g31a9170d476_0_65"/>
          <p:cNvGrpSpPr/>
          <p:nvPr/>
        </p:nvGrpSpPr>
        <p:grpSpPr>
          <a:xfrm>
            <a:off x="102175" y="5180327"/>
            <a:ext cx="5243800" cy="1435800"/>
            <a:chOff x="102175" y="5180327"/>
            <a:chExt cx="5243800" cy="1435800"/>
          </a:xfrm>
        </p:grpSpPr>
        <p:sp>
          <p:nvSpPr>
            <p:cNvPr id="359" name="Google Shape;359;g31a9170d476_0_65"/>
            <p:cNvSpPr/>
            <p:nvPr/>
          </p:nvSpPr>
          <p:spPr>
            <a:xfrm>
              <a:off x="716675" y="5180327"/>
              <a:ext cx="4629300" cy="1435800"/>
            </a:xfrm>
            <a:prstGeom prst="rect">
              <a:avLst/>
            </a:prstGeom>
            <a:solidFill>
              <a:srgbClr val="000000">
                <a:alpha val="0"/>
              </a:srgbClr>
            </a:solidFill>
            <a:ln w="38100" cap="flat" cmpd="sng">
              <a:solidFill>
                <a:srgbClr val="FF00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60" name="Google Shape;360;g31a9170d476_0_65"/>
            <p:cNvPicPr preferRelativeResize="0"/>
            <p:nvPr/>
          </p:nvPicPr>
          <p:blipFill>
            <a:blip r:embed="rId3">
              <a:alphaModFix/>
            </a:blip>
            <a:stretch>
              <a:fillRect/>
            </a:stretch>
          </p:blipFill>
          <p:spPr>
            <a:xfrm>
              <a:off x="102175" y="5624175"/>
              <a:ext cx="548100" cy="5481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31ae1d02313_0_190"/>
          <p:cNvSpPr txBox="1"/>
          <p:nvPr/>
        </p:nvSpPr>
        <p:spPr>
          <a:xfrm>
            <a:off x="6726058" y="4120575"/>
            <a:ext cx="4947900" cy="2308800"/>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Input: </a:t>
            </a:r>
            <a:r>
              <a:rPr lang="en-US" sz="1600" b="1">
                <a:solidFill>
                  <a:srgbClr val="00B0F0"/>
                </a:solidFill>
                <a:latin typeface="Calibri"/>
                <a:ea typeface="Calibri"/>
                <a:cs typeface="Calibri"/>
                <a:sym typeface="Calibri"/>
              </a:rPr>
              <a:t>chat log </a:t>
            </a:r>
            <a:r>
              <a:rPr lang="en-US" sz="1600" b="1">
                <a:solidFill>
                  <a:schemeClr val="dk1"/>
                </a:solidFill>
                <a:latin typeface="Calibri"/>
                <a:ea typeface="Calibri"/>
                <a:cs typeface="Calibri"/>
                <a:sym typeface="Calibri"/>
              </a:rPr>
              <a:t>&amp;</a:t>
            </a:r>
            <a:r>
              <a:rPr lang="en-US" sz="1600">
                <a:solidFill>
                  <a:schemeClr val="dk1"/>
                </a:solidFill>
                <a:latin typeface="Calibri"/>
                <a:ea typeface="Calibri"/>
                <a:cs typeface="Calibri"/>
                <a:sym typeface="Calibri"/>
              </a:rPr>
              <a:t> </a:t>
            </a:r>
            <a:r>
              <a:rPr lang="en-US" sz="1600" b="1">
                <a:solidFill>
                  <a:srgbClr val="00B050"/>
                </a:solidFill>
                <a:latin typeface="Calibri"/>
                <a:ea typeface="Calibri"/>
                <a:cs typeface="Calibri"/>
                <a:sym typeface="Calibri"/>
              </a:rPr>
              <a:t>score report</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Output: </a:t>
            </a:r>
            <a:r>
              <a:rPr lang="en-US" sz="1600">
                <a:solidFill>
                  <a:schemeClr val="dk1"/>
                </a:solidFill>
                <a:latin typeface="Calibri"/>
                <a:ea typeface="Calibri"/>
                <a:cs typeface="Calibri"/>
                <a:sym typeface="Calibri"/>
              </a:rPr>
              <a:t>Final Risk Assessment Report with overall risk score and explanation of score and industry preference</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Prompt</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Low risk score is given to clients with many 'N/A' answers and suggest for redo assessment</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Run test cases</a:t>
            </a:r>
            <a:endParaRPr/>
          </a:p>
        </p:txBody>
      </p:sp>
      <p:sp>
        <p:nvSpPr>
          <p:cNvPr id="366" name="Google Shape;366;g31ae1d02313_0_190"/>
          <p:cNvSpPr txBox="1"/>
          <p:nvPr/>
        </p:nvSpPr>
        <p:spPr>
          <a:xfrm>
            <a:off x="240762" y="541326"/>
            <a:ext cx="4673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Final Risk Assessment Report</a:t>
            </a:r>
            <a:endParaRPr sz="2400">
              <a:solidFill>
                <a:schemeClr val="dk1"/>
              </a:solidFill>
              <a:latin typeface="Calibri"/>
              <a:ea typeface="Calibri"/>
              <a:cs typeface="Calibri"/>
              <a:sym typeface="Calibri"/>
            </a:endParaRPr>
          </a:p>
        </p:txBody>
      </p:sp>
      <p:cxnSp>
        <p:nvCxnSpPr>
          <p:cNvPr id="367" name="Google Shape;367;g31ae1d02313_0_190"/>
          <p:cNvCxnSpPr/>
          <p:nvPr/>
        </p:nvCxnSpPr>
        <p:spPr>
          <a:xfrm>
            <a:off x="6217918" y="1330166"/>
            <a:ext cx="0" cy="5394900"/>
          </a:xfrm>
          <a:prstGeom prst="straightConnector1">
            <a:avLst/>
          </a:prstGeom>
          <a:noFill/>
          <a:ln w="9525" cap="flat" cmpd="sng">
            <a:solidFill>
              <a:schemeClr val="accent1"/>
            </a:solidFill>
            <a:prstDash val="solid"/>
            <a:miter lim="800000"/>
            <a:headEnd type="none" w="sm" len="sm"/>
            <a:tailEnd type="none" w="sm" len="sm"/>
          </a:ln>
        </p:spPr>
      </p:cxnSp>
      <p:pic>
        <p:nvPicPr>
          <p:cNvPr id="368" name="Google Shape;368;g31ae1d02313_0_190"/>
          <p:cNvPicPr preferRelativeResize="0"/>
          <p:nvPr/>
        </p:nvPicPr>
        <p:blipFill rotWithShape="1">
          <a:blip r:embed="rId3">
            <a:alphaModFix/>
          </a:blip>
          <a:srcRect/>
          <a:stretch/>
        </p:blipFill>
        <p:spPr>
          <a:xfrm>
            <a:off x="6324411" y="1482728"/>
            <a:ext cx="5826949" cy="2475919"/>
          </a:xfrm>
          <a:prstGeom prst="rect">
            <a:avLst/>
          </a:prstGeom>
          <a:noFill/>
          <a:ln>
            <a:noFill/>
          </a:ln>
        </p:spPr>
      </p:pic>
      <p:pic>
        <p:nvPicPr>
          <p:cNvPr id="369" name="Google Shape;369;g31ae1d02313_0_190"/>
          <p:cNvPicPr preferRelativeResize="0"/>
          <p:nvPr/>
        </p:nvPicPr>
        <p:blipFill rotWithShape="1">
          <a:blip r:embed="rId4">
            <a:alphaModFix/>
          </a:blip>
          <a:srcRect/>
          <a:stretch/>
        </p:blipFill>
        <p:spPr>
          <a:xfrm>
            <a:off x="329345" y="1002990"/>
            <a:ext cx="5644731" cy="5750043"/>
          </a:xfrm>
          <a:prstGeom prst="rect">
            <a:avLst/>
          </a:prstGeom>
          <a:noFill/>
          <a:ln>
            <a:noFill/>
          </a:ln>
        </p:spPr>
      </p:pic>
      <p:sp>
        <p:nvSpPr>
          <p:cNvPr id="370" name="Google Shape;370;g31ae1d02313_0_190"/>
          <p:cNvSpPr txBox="1"/>
          <p:nvPr/>
        </p:nvSpPr>
        <p:spPr>
          <a:xfrm>
            <a:off x="5516219" y="78239"/>
            <a:ext cx="6442800" cy="831000"/>
          </a:xfrm>
          <a:prstGeom prst="rect">
            <a:avLst/>
          </a:prstGeom>
          <a:solidFill>
            <a:srgbClr val="FFF2CC"/>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C00000"/>
                </a:solidFill>
                <a:latin typeface="Calibri"/>
                <a:ea typeface="Calibri"/>
                <a:cs typeface="Calibri"/>
                <a:sym typeface="Calibri"/>
              </a:rPr>
              <a:t>“Summary Agent ” </a:t>
            </a:r>
            <a:r>
              <a:rPr lang="en-US" sz="2400" b="1">
                <a:solidFill>
                  <a:srgbClr val="002060"/>
                </a:solidFill>
                <a:latin typeface="Calibri"/>
                <a:ea typeface="Calibri"/>
                <a:cs typeface="Calibri"/>
                <a:sym typeface="Calibri"/>
              </a:rPr>
              <a:t>analyze risk score and chatlog then write up summarize risk report for client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pic>
        <p:nvPicPr>
          <p:cNvPr id="375" name="Google Shape;375;g31ae1d02313_0_408"/>
          <p:cNvPicPr preferRelativeResize="0"/>
          <p:nvPr/>
        </p:nvPicPr>
        <p:blipFill rotWithShape="1">
          <a:blip r:embed="rId3">
            <a:alphaModFix/>
          </a:blip>
          <a:srcRect/>
          <a:stretch/>
        </p:blipFill>
        <p:spPr>
          <a:xfrm>
            <a:off x="82826" y="123268"/>
            <a:ext cx="6705126" cy="4165907"/>
          </a:xfrm>
          <a:prstGeom prst="rect">
            <a:avLst/>
          </a:prstGeom>
          <a:noFill/>
          <a:ln>
            <a:noFill/>
          </a:ln>
        </p:spPr>
      </p:pic>
      <p:pic>
        <p:nvPicPr>
          <p:cNvPr id="376" name="Google Shape;376;g31ae1d02313_0_408"/>
          <p:cNvPicPr preferRelativeResize="0"/>
          <p:nvPr/>
        </p:nvPicPr>
        <p:blipFill rotWithShape="1">
          <a:blip r:embed="rId4">
            <a:alphaModFix/>
          </a:blip>
          <a:srcRect/>
          <a:stretch/>
        </p:blipFill>
        <p:spPr>
          <a:xfrm>
            <a:off x="4953626" y="123268"/>
            <a:ext cx="5015975" cy="6857999"/>
          </a:xfrm>
          <a:prstGeom prst="rect">
            <a:avLst/>
          </a:prstGeom>
          <a:noFill/>
          <a:ln>
            <a:noFill/>
          </a:ln>
        </p:spPr>
      </p:pic>
      <p:pic>
        <p:nvPicPr>
          <p:cNvPr id="377" name="Google Shape;377;g31ae1d02313_0_408"/>
          <p:cNvPicPr preferRelativeResize="0"/>
          <p:nvPr/>
        </p:nvPicPr>
        <p:blipFill rotWithShape="1">
          <a:blip r:embed="rId5">
            <a:alphaModFix/>
          </a:blip>
          <a:srcRect/>
          <a:stretch/>
        </p:blipFill>
        <p:spPr>
          <a:xfrm>
            <a:off x="298762" y="3429000"/>
            <a:ext cx="4931473" cy="3062747"/>
          </a:xfrm>
          <a:prstGeom prst="rect">
            <a:avLst/>
          </a:prstGeom>
          <a:noFill/>
          <a:ln>
            <a:noFill/>
          </a:ln>
        </p:spPr>
      </p:pic>
      <p:pic>
        <p:nvPicPr>
          <p:cNvPr id="378" name="Google Shape;378;g31ae1d02313_0_408"/>
          <p:cNvPicPr preferRelativeResize="0"/>
          <p:nvPr/>
        </p:nvPicPr>
        <p:blipFill rotWithShape="1">
          <a:blip r:embed="rId6">
            <a:alphaModFix/>
          </a:blip>
          <a:srcRect/>
          <a:stretch/>
        </p:blipFill>
        <p:spPr>
          <a:xfrm>
            <a:off x="7820075" y="289679"/>
            <a:ext cx="4299051" cy="4209487"/>
          </a:xfrm>
          <a:prstGeom prst="rect">
            <a:avLst/>
          </a:prstGeom>
          <a:noFill/>
          <a:ln>
            <a:noFill/>
          </a:ln>
        </p:spPr>
      </p:pic>
      <p:pic>
        <p:nvPicPr>
          <p:cNvPr id="379" name="Google Shape;379;g31ae1d02313_0_408"/>
          <p:cNvPicPr preferRelativeResize="0"/>
          <p:nvPr/>
        </p:nvPicPr>
        <p:blipFill rotWithShape="1">
          <a:blip r:embed="rId7">
            <a:alphaModFix/>
          </a:blip>
          <a:srcRect/>
          <a:stretch/>
        </p:blipFill>
        <p:spPr>
          <a:xfrm>
            <a:off x="5230234" y="2386432"/>
            <a:ext cx="6122838" cy="45582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84" name="Google Shape;384;g31ae1d02313_0_416"/>
          <p:cNvSpPr txBox="1"/>
          <p:nvPr/>
        </p:nvSpPr>
        <p:spPr>
          <a:xfrm>
            <a:off x="292984" y="428178"/>
            <a:ext cx="6097800" cy="6003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a:solidFill>
                  <a:srgbClr val="000000"/>
                </a:solidFill>
                <a:latin typeface="Calibri"/>
                <a:ea typeface="Calibri"/>
                <a:cs typeface="Calibri"/>
                <a:sym typeface="Calibri"/>
              </a:rPr>
              <a:t>1 – 20 points: Fixed Income Investor</a:t>
            </a:r>
            <a:endParaRPr sz="1600" b="0" i="0" u="none" strike="noStrike">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0" i="0" u="none" strike="noStrike">
                <a:solidFill>
                  <a:srgbClr val="000000"/>
                </a:solidFill>
                <a:latin typeface="Calibri"/>
                <a:ea typeface="Calibri"/>
                <a:cs typeface="Calibri"/>
                <a:sym typeface="Calibri"/>
              </a:rPr>
              <a:t>This indicates an investor who may be focused on income, who may want to consider fixed income funds such as bonds or money market funds. These investors may wish to consider Trust Point’s Fixed Income Profile.</a:t>
            </a:r>
            <a:endParaRPr/>
          </a:p>
          <a:p>
            <a:pPr marL="0" marR="0" lvl="0" indent="0" algn="l" rtl="0">
              <a:spcBef>
                <a:spcPts val="0"/>
              </a:spcBef>
              <a:spcAft>
                <a:spcPts val="0"/>
              </a:spcAft>
              <a:buNone/>
            </a:pPr>
            <a:r>
              <a:rPr lang="en-US" sz="1600" b="1" i="0" u="none" strike="noStrike">
                <a:solidFill>
                  <a:srgbClr val="000000"/>
                </a:solidFill>
                <a:latin typeface="Calibri"/>
                <a:ea typeface="Calibri"/>
                <a:cs typeface="Calibri"/>
                <a:sym typeface="Calibri"/>
              </a:rPr>
              <a:t>21 - 40 total points: Conservative Growth Investor</a:t>
            </a:r>
            <a:endParaRPr sz="1600" b="0" i="0" u="none" strike="noStrike">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0" i="0" u="none" strike="noStrike">
                <a:solidFill>
                  <a:srgbClr val="000000"/>
                </a:solidFill>
                <a:latin typeface="Calibri"/>
                <a:ea typeface="Calibri"/>
                <a:cs typeface="Calibri"/>
                <a:sym typeface="Calibri"/>
              </a:rPr>
              <a:t>This indicates an investor who may seek current income with low to moderate growth, who may want to consider a mix that favors fixed income funds but also has some stock funds. These investors may wish to consider Trust Point’s Conservative Growth Profile.</a:t>
            </a:r>
            <a:endParaRPr/>
          </a:p>
          <a:p>
            <a:pPr marL="0" marR="0" lvl="0" indent="0" algn="l" rtl="0">
              <a:spcBef>
                <a:spcPts val="0"/>
              </a:spcBef>
              <a:spcAft>
                <a:spcPts val="0"/>
              </a:spcAft>
              <a:buNone/>
            </a:pPr>
            <a:r>
              <a:rPr lang="en-US" sz="1600" b="1" i="0" u="none" strike="noStrike">
                <a:solidFill>
                  <a:srgbClr val="000000"/>
                </a:solidFill>
                <a:latin typeface="Calibri"/>
                <a:ea typeface="Calibri"/>
                <a:cs typeface="Calibri"/>
                <a:sym typeface="Calibri"/>
              </a:rPr>
              <a:t>41 - 60 total points: Balanced Growth Investor</a:t>
            </a:r>
            <a:endParaRPr sz="1600" b="0" i="0" u="none" strike="noStrike">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0" i="0" u="none" strike="noStrike">
                <a:solidFill>
                  <a:srgbClr val="000000"/>
                </a:solidFill>
                <a:latin typeface="Calibri"/>
                <a:ea typeface="Calibri"/>
                <a:cs typeface="Calibri"/>
                <a:sym typeface="Calibri"/>
              </a:rPr>
              <a:t>This indicates an investor interested in pursuing both growth and income, who may want to consider a more equal mix of fixed income and stock funds. These investors may wish to consider Trust Point’s Balanced Growth Profile.</a:t>
            </a:r>
            <a:endParaRPr/>
          </a:p>
          <a:p>
            <a:pPr marL="0" marR="0" lvl="0" indent="0" algn="l" rtl="0">
              <a:spcBef>
                <a:spcPts val="0"/>
              </a:spcBef>
              <a:spcAft>
                <a:spcPts val="0"/>
              </a:spcAft>
              <a:buNone/>
            </a:pPr>
            <a:r>
              <a:rPr lang="en-US" sz="1600" b="1" i="0" u="none" strike="noStrike">
                <a:solidFill>
                  <a:srgbClr val="000000"/>
                </a:solidFill>
                <a:latin typeface="Calibri"/>
                <a:ea typeface="Calibri"/>
                <a:cs typeface="Calibri"/>
                <a:sym typeface="Calibri"/>
              </a:rPr>
              <a:t>61 - </a:t>
            </a:r>
            <a:r>
              <a:rPr lang="en-US" sz="1600" b="1">
                <a:solidFill>
                  <a:srgbClr val="000000"/>
                </a:solidFill>
                <a:latin typeface="Calibri"/>
                <a:ea typeface="Calibri"/>
                <a:cs typeface="Calibri"/>
                <a:sym typeface="Calibri"/>
              </a:rPr>
              <a:t>80</a:t>
            </a:r>
            <a:r>
              <a:rPr lang="en-US" sz="1600" b="1" i="0" u="none" strike="noStrike">
                <a:solidFill>
                  <a:srgbClr val="000000"/>
                </a:solidFill>
                <a:latin typeface="Calibri"/>
                <a:ea typeface="Calibri"/>
                <a:cs typeface="Calibri"/>
                <a:sym typeface="Calibri"/>
              </a:rPr>
              <a:t> total points: Moderate Growth Investor</a:t>
            </a:r>
            <a:endParaRPr sz="1600" b="0" i="0" u="none" strike="noStrike">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0" i="0" u="none" strike="noStrike">
                <a:solidFill>
                  <a:srgbClr val="000000"/>
                </a:solidFill>
                <a:latin typeface="Calibri"/>
                <a:ea typeface="Calibri"/>
                <a:cs typeface="Calibri"/>
                <a:sym typeface="Calibri"/>
              </a:rPr>
              <a:t>This indicates a more growth-oriented investor, who may want to consider a mix that favors stock funds but also has some fixed income funds. These investors may wish to consider Trust Point’s Moderate Growth Profile.</a:t>
            </a:r>
            <a:endParaRPr/>
          </a:p>
          <a:p>
            <a:pPr marL="0" marR="0" lvl="0" indent="0" algn="l" rtl="0">
              <a:spcBef>
                <a:spcPts val="0"/>
              </a:spcBef>
              <a:spcAft>
                <a:spcPts val="0"/>
              </a:spcAft>
              <a:buNone/>
            </a:pPr>
            <a:r>
              <a:rPr lang="en-US" sz="1600" b="1" i="0" u="none" strike="noStrike">
                <a:solidFill>
                  <a:srgbClr val="000000"/>
                </a:solidFill>
                <a:latin typeface="Calibri"/>
                <a:ea typeface="Calibri"/>
                <a:cs typeface="Calibri"/>
                <a:sym typeface="Calibri"/>
              </a:rPr>
              <a:t>80 - 100 total points: High Growth Investor</a:t>
            </a:r>
            <a:endParaRPr sz="1600" b="0" i="0" u="none" strike="noStrike">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0" i="0" u="none" strike="noStrike">
                <a:solidFill>
                  <a:srgbClr val="000000"/>
                </a:solidFill>
                <a:latin typeface="Calibri"/>
                <a:ea typeface="Calibri"/>
                <a:cs typeface="Calibri"/>
                <a:sym typeface="Calibri"/>
              </a:rPr>
              <a:t>This indicates a more aggressive, growth-oriented investor, who may want to consider primarily stock funds. These investors may wish to consider Trust Point’s High Growth Profile.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31a9170d476_0_165"/>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 name="Google Shape;390;g31a9170d476_0_165"/>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Google Shape;391;g31a9170d476_0_165"/>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392" name="Google Shape;392;g31a9170d476_0_165"/>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393" name="Google Shape;393;g31a9170d476_0_165"/>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394" name="Google Shape;394;g31a9170d476_0_165"/>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395" name="Google Shape;395;g31a9170d476_0_165"/>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396" name="Google Shape;396;g31a9170d476_0_165"/>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97" name="Google Shape;397;g31a9170d476_0_165"/>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98" name="Google Shape;398;g31a9170d476_0_165"/>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99" name="Google Shape;399;g31a9170d476_0_165"/>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00" name="Google Shape;400;g31a9170d476_0_165"/>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401" name="Google Shape;401;g31a9170d476_0_165"/>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402" name="Google Shape;402;g31a9170d476_0_165"/>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403" name="Google Shape;403;g31a9170d476_0_165"/>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404" name="Google Shape;404;g31a9170d476_0_165"/>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405" name="Google Shape;405;g31a9170d476_0_165"/>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406" name="Google Shape;406;g31a9170d476_0_165"/>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07" name="Google Shape;407;g31a9170d476_0_165"/>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408" name="Google Shape;408;g31a9170d476_0_165"/>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409" name="Google Shape;409;g31a9170d476_0_165"/>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10" name="Google Shape;410;g31a9170d476_0_165"/>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411" name="Google Shape;411;g31a9170d476_0_165"/>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12" name="Google Shape;412;g31a9170d476_0_165"/>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413" name="Google Shape;413;g31a9170d476_0_165"/>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g31a9170d476_0_165"/>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415" name="Google Shape;415;g31a9170d476_0_165"/>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grpSp>
        <p:nvGrpSpPr>
          <p:cNvPr id="416" name="Google Shape;416;g31a9170d476_0_165"/>
          <p:cNvGrpSpPr/>
          <p:nvPr/>
        </p:nvGrpSpPr>
        <p:grpSpPr>
          <a:xfrm>
            <a:off x="6009100" y="807850"/>
            <a:ext cx="5764562" cy="1248300"/>
            <a:chOff x="6009050" y="-772762"/>
            <a:chExt cx="5764562" cy="1248300"/>
          </a:xfrm>
        </p:grpSpPr>
        <p:sp>
          <p:nvSpPr>
            <p:cNvPr id="417" name="Google Shape;417;g31a9170d476_0_165"/>
            <p:cNvSpPr/>
            <p:nvPr/>
          </p:nvSpPr>
          <p:spPr>
            <a:xfrm>
              <a:off x="6009050" y="-772762"/>
              <a:ext cx="4962000" cy="1248300"/>
            </a:xfrm>
            <a:prstGeom prst="rect">
              <a:avLst/>
            </a:prstGeom>
            <a:solidFill>
              <a:srgbClr val="000000">
                <a:alpha val="0"/>
              </a:srgbClr>
            </a:solidFill>
            <a:ln w="38100" cap="flat" cmpd="sng">
              <a:solidFill>
                <a:srgbClr val="FF00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18" name="Google Shape;418;g31a9170d476_0_165"/>
            <p:cNvPicPr preferRelativeResize="0"/>
            <p:nvPr/>
          </p:nvPicPr>
          <p:blipFill>
            <a:blip r:embed="rId3">
              <a:alphaModFix/>
            </a:blip>
            <a:stretch>
              <a:fillRect/>
            </a:stretch>
          </p:blipFill>
          <p:spPr>
            <a:xfrm>
              <a:off x="11225513" y="-422662"/>
              <a:ext cx="548100" cy="5481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319e81a205d_3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en-US"/>
              <a:t>Data Insights &amp; Goals</a:t>
            </a:r>
            <a:endParaRPr/>
          </a:p>
        </p:txBody>
      </p:sp>
      <p:sp>
        <p:nvSpPr>
          <p:cNvPr id="424" name="Google Shape;424;g319e81a205d_3_1"/>
          <p:cNvSpPr txBox="1">
            <a:spLocks noGrp="1"/>
          </p:cNvSpPr>
          <p:nvPr>
            <p:ph type="body" idx="1"/>
          </p:nvPr>
        </p:nvSpPr>
        <p:spPr>
          <a:xfrm>
            <a:off x="838200" y="1767840"/>
            <a:ext cx="10515600" cy="4409100"/>
          </a:xfrm>
          <a:prstGeom prst="rect">
            <a:avLst/>
          </a:prstGeom>
          <a:noFill/>
          <a:ln>
            <a:noFill/>
          </a:ln>
        </p:spPr>
        <p:txBody>
          <a:bodyPr spcFirstLastPara="1" wrap="square" lIns="91425" tIns="45700" rIns="91425" bIns="45700" anchor="t" anchorCtr="0">
            <a:normAutofit/>
          </a:bodyPr>
          <a:lstStyle/>
          <a:p>
            <a:pPr marL="457200" lvl="0" indent="-336550" algn="l" rtl="0">
              <a:lnSpc>
                <a:spcPct val="150000"/>
              </a:lnSpc>
              <a:spcBef>
                <a:spcPts val="1200"/>
              </a:spcBef>
              <a:spcAft>
                <a:spcPts val="0"/>
              </a:spcAft>
              <a:buClr>
                <a:schemeClr val="dk1"/>
              </a:buClr>
              <a:buSzPts val="1700"/>
              <a:buFont typeface="Calibri"/>
              <a:buChar char="●"/>
            </a:pPr>
            <a:r>
              <a:rPr lang="en-US" sz="2000" b="1"/>
              <a:t>Dataset Overview:</a:t>
            </a:r>
            <a:endParaRPr sz="2000" b="1"/>
          </a:p>
          <a:p>
            <a:pPr marL="914400" lvl="1" indent="-342900" algn="l" rtl="0">
              <a:lnSpc>
                <a:spcPct val="150000"/>
              </a:lnSpc>
              <a:spcBef>
                <a:spcPts val="0"/>
              </a:spcBef>
              <a:spcAft>
                <a:spcPts val="0"/>
              </a:spcAft>
              <a:buClr>
                <a:schemeClr val="dk1"/>
              </a:buClr>
              <a:buSzPts val="1800"/>
              <a:buFont typeface="Calibri"/>
              <a:buChar char="○"/>
            </a:pPr>
            <a:r>
              <a:rPr lang="en-US" sz="2000"/>
              <a:t>S&amp;P 500 stocks (2013-2024): Includes historical adjusted closing prices, returns, IPO data, and sector classifications.</a:t>
            </a:r>
            <a:endParaRPr sz="2000"/>
          </a:p>
          <a:p>
            <a:pPr marL="914400" lvl="1" indent="-342900" algn="l" rtl="0">
              <a:lnSpc>
                <a:spcPct val="150000"/>
              </a:lnSpc>
              <a:spcBef>
                <a:spcPts val="0"/>
              </a:spcBef>
              <a:spcAft>
                <a:spcPts val="0"/>
              </a:spcAft>
              <a:buClr>
                <a:schemeClr val="dk1"/>
              </a:buClr>
              <a:buSzPts val="1800"/>
              <a:buFont typeface="Calibri"/>
              <a:buChar char="○"/>
            </a:pPr>
            <a:r>
              <a:rPr lang="en-US" sz="2000"/>
              <a:t>Challenges: Missing data, outliers, and stock entries/exits due to IPOs or delistings.</a:t>
            </a:r>
            <a:endParaRPr sz="2000"/>
          </a:p>
          <a:p>
            <a:pPr marL="457200" lvl="0" indent="-336550" algn="l" rtl="0">
              <a:lnSpc>
                <a:spcPct val="150000"/>
              </a:lnSpc>
              <a:spcBef>
                <a:spcPts val="0"/>
              </a:spcBef>
              <a:spcAft>
                <a:spcPts val="0"/>
              </a:spcAft>
              <a:buClr>
                <a:schemeClr val="dk1"/>
              </a:buClr>
              <a:buSzPts val="1700"/>
              <a:buFont typeface="Calibri"/>
              <a:buChar char="●"/>
            </a:pPr>
            <a:r>
              <a:rPr lang="en-US" sz="2000" b="1"/>
              <a:t>Primary Goals: </a:t>
            </a:r>
            <a:endParaRPr sz="2000" b="1"/>
          </a:p>
          <a:p>
            <a:pPr marL="914400" lvl="1" indent="-336550" algn="l" rtl="0">
              <a:lnSpc>
                <a:spcPct val="150000"/>
              </a:lnSpc>
              <a:spcBef>
                <a:spcPts val="0"/>
              </a:spcBef>
              <a:spcAft>
                <a:spcPts val="0"/>
              </a:spcAft>
              <a:buClr>
                <a:schemeClr val="dk1"/>
              </a:buClr>
              <a:buSzPts val="1700"/>
              <a:buFont typeface="Calibri"/>
              <a:buChar char="○"/>
            </a:pPr>
            <a:r>
              <a:rPr lang="en-US" sz="2000"/>
              <a:t>Preprocess and analyze adjusted closing price data of S&amp;P 500 stocks</a:t>
            </a:r>
            <a:endParaRPr sz="2000"/>
          </a:p>
          <a:p>
            <a:pPr marL="914400" lvl="1" indent="-342900" algn="l" rtl="0">
              <a:lnSpc>
                <a:spcPct val="150000"/>
              </a:lnSpc>
              <a:spcBef>
                <a:spcPts val="0"/>
              </a:spcBef>
              <a:spcAft>
                <a:spcPts val="0"/>
              </a:spcAft>
              <a:buClr>
                <a:schemeClr val="dk1"/>
              </a:buClr>
              <a:buSzPts val="1800"/>
              <a:buFont typeface="Calibri"/>
              <a:buChar char="○"/>
            </a:pPr>
            <a:r>
              <a:rPr lang="en-US" sz="2000"/>
              <a:t>Clean the data, compute relevant statistics, and visualize stock trends. </a:t>
            </a:r>
            <a:endParaRPr sz="2000"/>
          </a:p>
          <a:p>
            <a:pPr marL="914400" lvl="1" indent="-342900" algn="l" rtl="0">
              <a:lnSpc>
                <a:spcPct val="150000"/>
              </a:lnSpc>
              <a:spcBef>
                <a:spcPts val="0"/>
              </a:spcBef>
              <a:spcAft>
                <a:spcPts val="0"/>
              </a:spcAft>
              <a:buClr>
                <a:schemeClr val="dk1"/>
              </a:buClr>
              <a:buSzPts val="1800"/>
              <a:buFont typeface="Calibri"/>
              <a:buChar char="○"/>
            </a:pPr>
            <a:r>
              <a:rPr lang="en-US" sz="2000"/>
              <a:t>Support portfolio optimization. </a:t>
            </a:r>
            <a:endParaRPr sz="2000"/>
          </a:p>
          <a:p>
            <a:pPr marL="914400" lvl="1" indent="-342900" algn="l" rtl="0">
              <a:lnSpc>
                <a:spcPct val="150000"/>
              </a:lnSpc>
              <a:spcBef>
                <a:spcPts val="0"/>
              </a:spcBef>
              <a:spcAft>
                <a:spcPts val="0"/>
              </a:spcAft>
              <a:buClr>
                <a:schemeClr val="dk1"/>
              </a:buClr>
              <a:buSzPts val="1800"/>
              <a:buFont typeface="Calibri"/>
              <a:buChar char="○"/>
            </a:pPr>
            <a:r>
              <a:rPr lang="en-US" sz="2000"/>
              <a:t>IPOs valid time spans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319e81a205d_3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a:t>Data Cleaning &amp; Processing</a:t>
            </a:r>
            <a:endParaRPr/>
          </a:p>
        </p:txBody>
      </p:sp>
      <p:sp>
        <p:nvSpPr>
          <p:cNvPr id="431" name="Google Shape;431;g319e81a205d_3_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571500" lvl="0" indent="-457200" algn="l" rtl="0">
              <a:lnSpc>
                <a:spcPct val="150000"/>
              </a:lnSpc>
              <a:spcBef>
                <a:spcPts val="1000"/>
              </a:spcBef>
              <a:spcAft>
                <a:spcPts val="0"/>
              </a:spcAft>
              <a:buClr>
                <a:schemeClr val="dk1"/>
              </a:buClr>
              <a:buSzPts val="1800"/>
              <a:buFont typeface="Noto Sans Symbols"/>
              <a:buChar char="●"/>
            </a:pPr>
            <a:r>
              <a:rPr lang="en-US" sz="2000" dirty="0"/>
              <a:t>Missing Values: forward-filling and back filling</a:t>
            </a:r>
            <a:endParaRPr sz="2000" dirty="0"/>
          </a:p>
          <a:p>
            <a:pPr marL="571500" lvl="0" indent="-457200" algn="l" rtl="0">
              <a:lnSpc>
                <a:spcPct val="150000"/>
              </a:lnSpc>
              <a:spcBef>
                <a:spcPts val="1000"/>
              </a:spcBef>
              <a:spcAft>
                <a:spcPts val="0"/>
              </a:spcAft>
              <a:buClr>
                <a:schemeClr val="dk1"/>
              </a:buClr>
              <a:buSzPts val="1800"/>
              <a:buFont typeface="Noto Sans Symbols"/>
              <a:buChar char="●"/>
            </a:pPr>
            <a:r>
              <a:rPr lang="en-US" sz="2000" dirty="0"/>
              <a:t>Remove Outliers Using Z-Scores/MAD:  If a price is several standard deviations away (commonly beyond ±3), it can be considered an outlier.</a:t>
            </a:r>
            <a:endParaRPr sz="2000" dirty="0"/>
          </a:p>
          <a:p>
            <a:pPr marL="571500" lvl="0" indent="-457200" algn="l" rtl="0">
              <a:lnSpc>
                <a:spcPct val="150000"/>
              </a:lnSpc>
              <a:spcBef>
                <a:spcPts val="0"/>
              </a:spcBef>
              <a:spcAft>
                <a:spcPts val="0"/>
              </a:spcAft>
              <a:buClr>
                <a:schemeClr val="dk1"/>
              </a:buClr>
              <a:buSzPts val="1800"/>
              <a:buFont typeface="Noto Sans Symbols"/>
              <a:buChar char="●"/>
            </a:pPr>
            <a:r>
              <a:rPr lang="en-US" sz="2000" dirty="0" err="1"/>
              <a:t>Winsorize</a:t>
            </a:r>
            <a:r>
              <a:rPr lang="en-US" sz="2000" dirty="0"/>
              <a:t> Extreme Values: capping extreme values, which is especially useful for heavy-tailed distributions.</a:t>
            </a:r>
            <a:endParaRPr sz="2000" dirty="0"/>
          </a:p>
          <a:p>
            <a:pPr marL="571500" lvl="0" indent="-457200" algn="l" rtl="0">
              <a:lnSpc>
                <a:spcPct val="150000"/>
              </a:lnSpc>
              <a:spcBef>
                <a:spcPts val="0"/>
              </a:spcBef>
              <a:spcAft>
                <a:spcPts val="0"/>
              </a:spcAft>
              <a:buClr>
                <a:schemeClr val="dk1"/>
              </a:buClr>
              <a:buSzPts val="1800"/>
              <a:buFont typeface="Noto Sans Symbols"/>
              <a:buChar char="●"/>
            </a:pPr>
            <a:r>
              <a:rPr lang="en-US" sz="2000" dirty="0"/>
              <a:t>Interquartile Range (IQR) for a robust measure of spread</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319e81a205d_3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Statistical Analysis &amp; Findings</a:t>
            </a:r>
            <a:endParaRPr/>
          </a:p>
        </p:txBody>
      </p:sp>
      <p:sp>
        <p:nvSpPr>
          <p:cNvPr id="438" name="Google Shape;438;g319e81a205d_3_12"/>
          <p:cNvSpPr txBox="1">
            <a:spLocks noGrp="1"/>
          </p:cNvSpPr>
          <p:nvPr>
            <p:ph type="body" idx="1"/>
          </p:nvPr>
        </p:nvSpPr>
        <p:spPr>
          <a:xfrm>
            <a:off x="702977" y="3258588"/>
            <a:ext cx="5531700" cy="3492000"/>
          </a:xfrm>
          <a:prstGeom prst="rect">
            <a:avLst/>
          </a:prstGeom>
          <a:noFill/>
          <a:ln>
            <a:noFill/>
          </a:ln>
        </p:spPr>
        <p:txBody>
          <a:bodyPr spcFirstLastPara="1" wrap="square" lIns="91425" tIns="45700" rIns="91425" bIns="45700" anchor="t" anchorCtr="0">
            <a:normAutofit lnSpcReduction="10000"/>
          </a:bodyPr>
          <a:lstStyle/>
          <a:p>
            <a:pPr marL="482917" lvl="0" indent="-342900" algn="l" rtl="0">
              <a:lnSpc>
                <a:spcPct val="150000"/>
              </a:lnSpc>
              <a:spcBef>
                <a:spcPts val="1200"/>
              </a:spcBef>
              <a:spcAft>
                <a:spcPts val="0"/>
              </a:spcAft>
              <a:buClr>
                <a:schemeClr val="dk1"/>
              </a:buClr>
              <a:buSzPts val="1500"/>
              <a:buFont typeface="Noto Sans Symbols"/>
              <a:buChar char="●"/>
            </a:pPr>
            <a:r>
              <a:rPr lang="en-US" sz="1500" b="1" dirty="0">
                <a:latin typeface="Arial"/>
                <a:ea typeface="Arial"/>
                <a:cs typeface="Arial"/>
                <a:sym typeface="Arial"/>
              </a:rPr>
              <a:t>Key Observations:</a:t>
            </a:r>
            <a:endParaRPr sz="1500" b="1" dirty="0">
              <a:latin typeface="Arial"/>
              <a:ea typeface="Arial"/>
              <a:cs typeface="Arial"/>
              <a:sym typeface="Arial"/>
            </a:endParaRPr>
          </a:p>
          <a:p>
            <a:pPr marL="940117" lvl="1" indent="-342900" algn="l" rtl="0">
              <a:lnSpc>
                <a:spcPct val="150000"/>
              </a:lnSpc>
              <a:spcBef>
                <a:spcPts val="0"/>
              </a:spcBef>
              <a:spcAft>
                <a:spcPts val="0"/>
              </a:spcAft>
              <a:buClr>
                <a:schemeClr val="dk1"/>
              </a:buClr>
              <a:buSzPts val="1500"/>
              <a:buFont typeface="Noto Sans Symbols"/>
              <a:buChar char="○"/>
            </a:pPr>
            <a:r>
              <a:rPr lang="en-US" sz="1500" dirty="0">
                <a:latin typeface="Arial"/>
                <a:ea typeface="Arial"/>
                <a:cs typeface="Arial"/>
                <a:sym typeface="Arial"/>
              </a:rPr>
              <a:t>Stocks like Nvidia (NVDA) and Tesla (TSLA) show exponential cumulative returns, reflecting strong market demand.</a:t>
            </a:r>
            <a:endParaRPr sz="1500" dirty="0">
              <a:latin typeface="Arial"/>
              <a:ea typeface="Arial"/>
              <a:cs typeface="Arial"/>
              <a:sym typeface="Arial"/>
            </a:endParaRPr>
          </a:p>
          <a:p>
            <a:pPr marL="940117" lvl="1" indent="-342900" algn="l" rtl="0">
              <a:lnSpc>
                <a:spcPct val="150000"/>
              </a:lnSpc>
              <a:spcBef>
                <a:spcPts val="0"/>
              </a:spcBef>
              <a:spcAft>
                <a:spcPts val="0"/>
              </a:spcAft>
              <a:buClr>
                <a:schemeClr val="dk1"/>
              </a:buClr>
              <a:buSzPts val="1500"/>
              <a:buFont typeface="Noto Sans Symbols"/>
              <a:buChar char="○"/>
            </a:pPr>
            <a:r>
              <a:rPr lang="en-US" sz="1500" dirty="0">
                <a:latin typeface="Arial"/>
                <a:ea typeface="Arial"/>
                <a:cs typeface="Arial"/>
                <a:sym typeface="Arial"/>
              </a:rPr>
              <a:t>Recently IPO-ed stocks show varying trajectories; some stabilize quickly, while others experience high volatility.</a:t>
            </a:r>
            <a:endParaRPr sz="1500" dirty="0">
              <a:latin typeface="Arial"/>
              <a:ea typeface="Arial"/>
              <a:cs typeface="Arial"/>
              <a:sym typeface="Arial"/>
            </a:endParaRPr>
          </a:p>
          <a:p>
            <a:pPr marL="940117" lvl="1" indent="-342900" algn="l" rtl="0">
              <a:lnSpc>
                <a:spcPct val="150000"/>
              </a:lnSpc>
              <a:spcBef>
                <a:spcPts val="0"/>
              </a:spcBef>
              <a:spcAft>
                <a:spcPts val="0"/>
              </a:spcAft>
              <a:buClr>
                <a:schemeClr val="dk1"/>
              </a:buClr>
              <a:buSzPts val="1500"/>
              <a:buFont typeface="Noto Sans Symbols"/>
              <a:buChar char="○"/>
            </a:pPr>
            <a:r>
              <a:rPr lang="en-US" sz="1500" dirty="0">
                <a:latin typeface="Arial"/>
                <a:ea typeface="Arial"/>
                <a:cs typeface="Arial"/>
                <a:sym typeface="Arial"/>
              </a:rPr>
              <a:t>Stable stocks in sectors like utilities and consumer staples exhibit low cumulative returns, aligning with their low-risk profiles.</a:t>
            </a:r>
            <a:endParaRPr sz="1500" dirty="0">
              <a:latin typeface="Arial"/>
              <a:ea typeface="Arial"/>
              <a:cs typeface="Arial"/>
              <a:sym typeface="Arial"/>
            </a:endParaRPr>
          </a:p>
        </p:txBody>
      </p:sp>
      <p:pic>
        <p:nvPicPr>
          <p:cNvPr id="439" name="Google Shape;439;g319e81a205d_3_12"/>
          <p:cNvPicPr preferRelativeResize="0"/>
          <p:nvPr/>
        </p:nvPicPr>
        <p:blipFill rotWithShape="1">
          <a:blip r:embed="rId3">
            <a:alphaModFix/>
          </a:blip>
          <a:srcRect/>
          <a:stretch/>
        </p:blipFill>
        <p:spPr>
          <a:xfrm>
            <a:off x="6426122" y="1345005"/>
            <a:ext cx="5247677" cy="2551451"/>
          </a:xfrm>
          <a:prstGeom prst="rect">
            <a:avLst/>
          </a:prstGeom>
          <a:noFill/>
          <a:ln>
            <a:noFill/>
          </a:ln>
        </p:spPr>
      </p:pic>
      <p:pic>
        <p:nvPicPr>
          <p:cNvPr id="440" name="Google Shape;440;g319e81a205d_3_12"/>
          <p:cNvPicPr preferRelativeResize="0"/>
          <p:nvPr/>
        </p:nvPicPr>
        <p:blipFill rotWithShape="1">
          <a:blip r:embed="rId4">
            <a:alphaModFix/>
          </a:blip>
          <a:srcRect/>
          <a:stretch/>
        </p:blipFill>
        <p:spPr>
          <a:xfrm>
            <a:off x="6426123" y="3922839"/>
            <a:ext cx="5247676" cy="2783525"/>
          </a:xfrm>
          <a:prstGeom prst="rect">
            <a:avLst/>
          </a:prstGeom>
          <a:noFill/>
          <a:ln>
            <a:noFill/>
          </a:ln>
        </p:spPr>
      </p:pic>
      <p:sp>
        <p:nvSpPr>
          <p:cNvPr id="441" name="Google Shape;441;g319e81a205d_3_12"/>
          <p:cNvSpPr txBox="1"/>
          <p:nvPr/>
        </p:nvSpPr>
        <p:spPr>
          <a:xfrm>
            <a:off x="838199" y="1690688"/>
            <a:ext cx="5439000" cy="1785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600"/>
              <a:buFont typeface="Noto Sans Symbols"/>
              <a:buChar char="●"/>
            </a:pPr>
            <a:r>
              <a:rPr lang="en-US" sz="1600" b="0" i="0" u="none" strike="noStrike" cap="none" dirty="0">
                <a:solidFill>
                  <a:srgbClr val="000000"/>
                </a:solidFill>
                <a:latin typeface="Arial"/>
                <a:ea typeface="Arial"/>
                <a:cs typeface="Arial"/>
                <a:sym typeface="Arial"/>
              </a:rPr>
              <a:t>Cumulative Returns with IPO Start Dates Marked: significant variation among stocks, with some demonstrating exponential growth while others remain relatively stable.</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7" name="Google Shape;447;g319e81a205d_3_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t>Statistical Analysis &amp; Findings</a:t>
            </a:r>
            <a:endParaRPr/>
          </a:p>
        </p:txBody>
      </p:sp>
      <p:sp>
        <p:nvSpPr>
          <p:cNvPr id="448" name="Google Shape;448;g319e81a205d_3_21"/>
          <p:cNvSpPr txBox="1">
            <a:spLocks noGrp="1"/>
          </p:cNvSpPr>
          <p:nvPr>
            <p:ph type="body" idx="1"/>
          </p:nvPr>
        </p:nvSpPr>
        <p:spPr>
          <a:xfrm>
            <a:off x="947651" y="1555725"/>
            <a:ext cx="10183500" cy="2229600"/>
          </a:xfrm>
          <a:prstGeom prst="rect">
            <a:avLst/>
          </a:prstGeom>
          <a:noFill/>
          <a:ln>
            <a:noFill/>
          </a:ln>
        </p:spPr>
        <p:txBody>
          <a:bodyPr spcFirstLastPara="1" wrap="square" lIns="91425" tIns="45700" rIns="91425" bIns="45700" anchor="t" anchorCtr="0">
            <a:noAutofit/>
          </a:bodyPr>
          <a:lstStyle/>
          <a:p>
            <a:pPr marL="605790" lvl="0" indent="-463858" algn="l" rtl="0">
              <a:lnSpc>
                <a:spcPct val="150000"/>
              </a:lnSpc>
              <a:spcBef>
                <a:spcPts val="1200"/>
              </a:spcBef>
              <a:spcAft>
                <a:spcPts val="0"/>
              </a:spcAft>
              <a:buClr>
                <a:schemeClr val="dk1"/>
              </a:buClr>
              <a:buSzPts val="1872"/>
              <a:buFont typeface="Noto Sans Symbols"/>
              <a:buChar char="●"/>
            </a:pPr>
            <a:r>
              <a:rPr lang="en-US" sz="2000" b="1"/>
              <a:t>Mean and Variance</a:t>
            </a:r>
            <a:endParaRPr sz="2000" b="1"/>
          </a:p>
          <a:p>
            <a:pPr marL="948688" lvl="1" indent="-363274" algn="l" rtl="0">
              <a:lnSpc>
                <a:spcPct val="150000"/>
              </a:lnSpc>
              <a:spcBef>
                <a:spcPts val="0"/>
              </a:spcBef>
              <a:spcAft>
                <a:spcPts val="0"/>
              </a:spcAft>
              <a:buClr>
                <a:schemeClr val="dk1"/>
              </a:buClr>
              <a:buSzPts val="1888"/>
              <a:buFont typeface="Noto Sans Symbols"/>
              <a:buChar char="○"/>
            </a:pPr>
            <a:r>
              <a:rPr lang="en-US" sz="2000"/>
              <a:t>Mean: This value provides an average price over time, giving insight into the central tendency of each stock's performance.</a:t>
            </a:r>
            <a:endParaRPr sz="2000"/>
          </a:p>
          <a:p>
            <a:pPr marL="948688" lvl="1" indent="-363274" algn="l" rtl="0">
              <a:lnSpc>
                <a:spcPct val="150000"/>
              </a:lnSpc>
              <a:spcBef>
                <a:spcPts val="0"/>
              </a:spcBef>
              <a:spcAft>
                <a:spcPts val="0"/>
              </a:spcAft>
              <a:buClr>
                <a:schemeClr val="dk1"/>
              </a:buClr>
              <a:buSzPts val="1888"/>
              <a:buFont typeface="Noto Sans Symbols"/>
              <a:buChar char="○"/>
            </a:pPr>
            <a:r>
              <a:rPr lang="en-US" sz="2000"/>
              <a:t>Variance: Variance measures the price volatility, which is critical for assessing risk levels in a portfolio context.</a:t>
            </a:r>
            <a:endParaRPr sz="2000">
              <a:latin typeface="Arial"/>
              <a:ea typeface="Arial"/>
              <a:cs typeface="Arial"/>
              <a:sym typeface="Arial"/>
            </a:endParaRPr>
          </a:p>
          <a:p>
            <a:pPr marL="742950" lvl="0" indent="-188593" algn="l" rtl="0">
              <a:lnSpc>
                <a:spcPct val="150000"/>
              </a:lnSpc>
              <a:spcBef>
                <a:spcPts val="1200"/>
              </a:spcBef>
              <a:spcAft>
                <a:spcPts val="0"/>
              </a:spcAft>
              <a:buClr>
                <a:schemeClr val="dk1"/>
              </a:buClr>
              <a:buSzPts val="2000"/>
              <a:buFont typeface="Noto Sans Symbols"/>
              <a:buNone/>
            </a:pPr>
            <a:endParaRPr sz="2000">
              <a:latin typeface="Arial"/>
              <a:ea typeface="Arial"/>
              <a:cs typeface="Arial"/>
              <a:sym typeface="Arial"/>
            </a:endParaRPr>
          </a:p>
          <a:p>
            <a:pPr marL="228600" lvl="0" indent="-77470" algn="l" rtl="0">
              <a:lnSpc>
                <a:spcPct val="150000"/>
              </a:lnSpc>
              <a:spcBef>
                <a:spcPts val="1000"/>
              </a:spcBef>
              <a:spcAft>
                <a:spcPts val="0"/>
              </a:spcAft>
              <a:buClr>
                <a:schemeClr val="dk1"/>
              </a:buClr>
              <a:buSzPts val="2000"/>
              <a:buFont typeface="Noto Sans Symbols"/>
              <a:buNone/>
            </a:pPr>
            <a:endParaRPr sz="2000"/>
          </a:p>
        </p:txBody>
      </p:sp>
      <p:pic>
        <p:nvPicPr>
          <p:cNvPr id="449" name="Google Shape;449;g319e81a205d_3_21"/>
          <p:cNvPicPr preferRelativeResize="0"/>
          <p:nvPr/>
        </p:nvPicPr>
        <p:blipFill rotWithShape="1">
          <a:blip r:embed="rId3">
            <a:alphaModFix/>
          </a:blip>
          <a:srcRect/>
          <a:stretch/>
        </p:blipFill>
        <p:spPr>
          <a:xfrm>
            <a:off x="1072008" y="4166675"/>
            <a:ext cx="4888100" cy="2326200"/>
          </a:xfrm>
          <a:prstGeom prst="rect">
            <a:avLst/>
          </a:prstGeom>
          <a:noFill/>
          <a:ln>
            <a:noFill/>
          </a:ln>
        </p:spPr>
      </p:pic>
      <p:pic>
        <p:nvPicPr>
          <p:cNvPr id="450" name="Google Shape;450;g319e81a205d_3_21"/>
          <p:cNvPicPr preferRelativeResize="0"/>
          <p:nvPr/>
        </p:nvPicPr>
        <p:blipFill rotWithShape="1">
          <a:blip r:embed="rId4">
            <a:alphaModFix/>
          </a:blip>
          <a:srcRect/>
          <a:stretch/>
        </p:blipFill>
        <p:spPr>
          <a:xfrm>
            <a:off x="6078864" y="4117723"/>
            <a:ext cx="4888100" cy="232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
          <p:cNvSpPr txBox="1">
            <a:spLocks noGrp="1"/>
          </p:cNvSpPr>
          <p:nvPr>
            <p:ph type="title"/>
          </p:nvPr>
        </p:nvSpPr>
        <p:spPr>
          <a:xfrm>
            <a:off x="1451578" y="344509"/>
            <a:ext cx="9603275" cy="1049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A</a:t>
            </a:r>
            <a:r>
              <a:rPr lang="en-US" altLang="zh-CN" dirty="0"/>
              <a:t>genda</a:t>
            </a:r>
            <a:endParaRPr dirty="0"/>
          </a:p>
        </p:txBody>
      </p:sp>
      <p:sp>
        <p:nvSpPr>
          <p:cNvPr id="180" name="Google Shape;180;p2"/>
          <p:cNvSpPr txBox="1">
            <a:spLocks noGrp="1"/>
          </p:cNvSpPr>
          <p:nvPr>
            <p:ph type="body" idx="1"/>
          </p:nvPr>
        </p:nvSpPr>
        <p:spPr>
          <a:xfrm>
            <a:off x="1451578" y="1555722"/>
            <a:ext cx="9603275" cy="3842009"/>
          </a:xfrm>
          <a:prstGeom prst="rect">
            <a:avLst/>
          </a:prstGeom>
          <a:noFill/>
          <a:ln>
            <a:noFill/>
          </a:ln>
        </p:spPr>
        <p:txBody>
          <a:bodyPr spcFirstLastPara="1" wrap="square" lIns="91425" tIns="45700" rIns="91425" bIns="45700" anchor="t" anchorCtr="0">
            <a:normAutofit/>
          </a:bodyPr>
          <a:lstStyle/>
          <a:p>
            <a:pPr marL="514350" lvl="0" indent="-514350" algn="l" rtl="0">
              <a:lnSpc>
                <a:spcPct val="120000"/>
              </a:lnSpc>
              <a:spcBef>
                <a:spcPts val="0"/>
              </a:spcBef>
              <a:spcAft>
                <a:spcPts val="0"/>
              </a:spcAft>
              <a:buSzPts val="2800"/>
              <a:buFont typeface="Gill Sans"/>
              <a:buAutoNum type="arabicPeriod"/>
            </a:pPr>
            <a:r>
              <a:rPr lang="en-US" sz="2800"/>
              <a:t>Introduction</a:t>
            </a:r>
            <a:endParaRPr/>
          </a:p>
          <a:p>
            <a:pPr marL="514350" lvl="0" indent="-514350" algn="l" rtl="0">
              <a:lnSpc>
                <a:spcPct val="120000"/>
              </a:lnSpc>
              <a:spcBef>
                <a:spcPts val="1000"/>
              </a:spcBef>
              <a:spcAft>
                <a:spcPts val="0"/>
              </a:spcAft>
              <a:buSzPts val="2800"/>
              <a:buFont typeface="Gill Sans"/>
              <a:buAutoNum type="arabicPeriod"/>
            </a:pPr>
            <a:r>
              <a:rPr lang="en-US" sz="2800"/>
              <a:t>Agent</a:t>
            </a:r>
            <a:endParaRPr/>
          </a:p>
          <a:p>
            <a:pPr marL="514350" lvl="0" indent="-514350" algn="l" rtl="0">
              <a:lnSpc>
                <a:spcPct val="120000"/>
              </a:lnSpc>
              <a:spcBef>
                <a:spcPts val="1000"/>
              </a:spcBef>
              <a:spcAft>
                <a:spcPts val="0"/>
              </a:spcAft>
              <a:buSzPts val="2800"/>
              <a:buFont typeface="Gill Sans"/>
              <a:buAutoNum type="arabicPeriod"/>
            </a:pPr>
            <a:r>
              <a:rPr lang="en-US" sz="2800"/>
              <a:t>Data</a:t>
            </a:r>
            <a:endParaRPr/>
          </a:p>
          <a:p>
            <a:pPr marL="514350" lvl="0" indent="-514350" algn="l" rtl="0">
              <a:lnSpc>
                <a:spcPct val="120000"/>
              </a:lnSpc>
              <a:spcBef>
                <a:spcPts val="1000"/>
              </a:spcBef>
              <a:spcAft>
                <a:spcPts val="0"/>
              </a:spcAft>
              <a:buSzPts val="2800"/>
              <a:buFont typeface="Gill Sans"/>
              <a:buAutoNum type="arabicPeriod"/>
            </a:pPr>
            <a:r>
              <a:rPr lang="en-US" sz="2800"/>
              <a:t>Strategy</a:t>
            </a:r>
            <a:endParaRPr/>
          </a:p>
          <a:p>
            <a:pPr marL="514350" lvl="0" indent="-514350" algn="l" rtl="0">
              <a:lnSpc>
                <a:spcPct val="120000"/>
              </a:lnSpc>
              <a:spcBef>
                <a:spcPts val="1000"/>
              </a:spcBef>
              <a:spcAft>
                <a:spcPts val="0"/>
              </a:spcAft>
              <a:buSzPts val="2800"/>
              <a:buFont typeface="Gill Sans"/>
              <a:buAutoNum type="arabicPeriod"/>
            </a:pPr>
            <a:r>
              <a:rPr lang="en-US" sz="2800"/>
              <a:t>Back-testing</a:t>
            </a:r>
            <a:endParaRPr/>
          </a:p>
          <a:p>
            <a:pPr marL="514350" lvl="0" indent="-514350" algn="l" rtl="0">
              <a:lnSpc>
                <a:spcPct val="120000"/>
              </a:lnSpc>
              <a:spcBef>
                <a:spcPts val="1000"/>
              </a:spcBef>
              <a:spcAft>
                <a:spcPts val="0"/>
              </a:spcAft>
              <a:buSzPts val="2800"/>
              <a:buFont typeface="Gill Sans"/>
              <a:buAutoNum type="arabicPeriod"/>
            </a:pPr>
            <a:r>
              <a:rPr lang="en-US" sz="2800"/>
              <a:t>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2d61f69ea32_1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t>Statistical Analysis &amp; Findings</a:t>
            </a:r>
            <a:endParaRPr/>
          </a:p>
        </p:txBody>
      </p:sp>
      <p:sp>
        <p:nvSpPr>
          <p:cNvPr id="457" name="Google Shape;457;g2d61f69ea32_1_0"/>
          <p:cNvSpPr txBox="1">
            <a:spLocks noGrp="1"/>
          </p:cNvSpPr>
          <p:nvPr>
            <p:ph type="body" idx="1"/>
          </p:nvPr>
        </p:nvSpPr>
        <p:spPr>
          <a:xfrm>
            <a:off x="1005625" y="1555725"/>
            <a:ext cx="10348200" cy="2384400"/>
          </a:xfrm>
          <a:prstGeom prst="rect">
            <a:avLst/>
          </a:prstGeom>
          <a:noFill/>
          <a:ln>
            <a:noFill/>
          </a:ln>
        </p:spPr>
        <p:txBody>
          <a:bodyPr spcFirstLastPara="1" wrap="square" lIns="91425" tIns="45700" rIns="91425" bIns="45700" anchor="t" anchorCtr="0">
            <a:normAutofit fontScale="77500" lnSpcReduction="20000"/>
          </a:bodyPr>
          <a:lstStyle/>
          <a:p>
            <a:pPr marL="605790" lvl="0" indent="-483315" algn="l" rtl="0">
              <a:lnSpc>
                <a:spcPct val="115000"/>
              </a:lnSpc>
              <a:spcBef>
                <a:spcPts val="1200"/>
              </a:spcBef>
              <a:spcAft>
                <a:spcPts val="0"/>
              </a:spcAft>
              <a:buClr>
                <a:schemeClr val="dk1"/>
              </a:buClr>
              <a:buSzPct val="93585"/>
              <a:buFont typeface="Noto Sans Symbols"/>
              <a:buChar char="●"/>
            </a:pPr>
            <a:r>
              <a:rPr lang="en-US" sz="4365" dirty="0"/>
              <a:t>Mean and Variance</a:t>
            </a:r>
            <a:endParaRPr sz="4365" dirty="0"/>
          </a:p>
          <a:p>
            <a:pPr marL="948689" lvl="1" indent="-379302" algn="l" rtl="0">
              <a:lnSpc>
                <a:spcPct val="115000"/>
              </a:lnSpc>
              <a:spcBef>
                <a:spcPts val="0"/>
              </a:spcBef>
              <a:spcAft>
                <a:spcPts val="0"/>
              </a:spcAft>
              <a:buClr>
                <a:schemeClr val="dk1"/>
              </a:buClr>
              <a:buSzPct val="94390"/>
              <a:buFont typeface="Noto Sans Symbols"/>
              <a:buChar char="○"/>
            </a:pPr>
            <a:r>
              <a:rPr lang="en-US" sz="3565" dirty="0"/>
              <a:t>Mean: This value provides an average price over time, giving insight into the central tendency of each stock's performance.</a:t>
            </a:r>
            <a:endParaRPr sz="3565" dirty="0"/>
          </a:p>
          <a:p>
            <a:pPr marL="948689" lvl="1" indent="-379302" algn="l" rtl="0">
              <a:lnSpc>
                <a:spcPct val="115000"/>
              </a:lnSpc>
              <a:spcBef>
                <a:spcPts val="0"/>
              </a:spcBef>
              <a:spcAft>
                <a:spcPts val="0"/>
              </a:spcAft>
              <a:buClr>
                <a:schemeClr val="dk1"/>
              </a:buClr>
              <a:buSzPct val="94390"/>
              <a:buFont typeface="Noto Sans Symbols"/>
              <a:buChar char="○"/>
            </a:pPr>
            <a:r>
              <a:rPr lang="en-US" sz="3565" dirty="0"/>
              <a:t>Variance: Variance measures the price volatility, which is critical for assessing risk levels in a portfolio context.</a:t>
            </a:r>
            <a:endParaRPr sz="3365" dirty="0">
              <a:latin typeface="Arial"/>
              <a:ea typeface="Arial"/>
              <a:cs typeface="Arial"/>
              <a:sym typeface="Arial"/>
            </a:endParaRPr>
          </a:p>
          <a:p>
            <a:pPr marL="742950" lvl="0" indent="-188594" algn="l" rtl="0">
              <a:lnSpc>
                <a:spcPct val="90000"/>
              </a:lnSpc>
              <a:spcBef>
                <a:spcPts val="1200"/>
              </a:spcBef>
              <a:spcAft>
                <a:spcPts val="0"/>
              </a:spcAft>
              <a:buClr>
                <a:schemeClr val="dk1"/>
              </a:buClr>
              <a:buSzPct val="100000"/>
              <a:buFont typeface="Noto Sans Symbols"/>
              <a:buNone/>
            </a:pPr>
            <a:endParaRPr sz="1800" dirty="0">
              <a:latin typeface="Arial"/>
              <a:ea typeface="Arial"/>
              <a:cs typeface="Arial"/>
              <a:sym typeface="Arial"/>
            </a:endParaRPr>
          </a:p>
          <a:p>
            <a:pPr marL="228600" lvl="0" indent="-77470" algn="l" rtl="0">
              <a:lnSpc>
                <a:spcPct val="90000"/>
              </a:lnSpc>
              <a:spcBef>
                <a:spcPts val="1000"/>
              </a:spcBef>
              <a:spcAft>
                <a:spcPts val="0"/>
              </a:spcAft>
              <a:buClr>
                <a:schemeClr val="dk1"/>
              </a:buClr>
              <a:buSzPct val="100000"/>
              <a:buFont typeface="Noto Sans Symbols"/>
              <a:buNone/>
            </a:pPr>
            <a:endParaRPr dirty="0"/>
          </a:p>
        </p:txBody>
      </p:sp>
      <p:pic>
        <p:nvPicPr>
          <p:cNvPr id="458" name="Google Shape;458;g2d61f69ea32_1_0"/>
          <p:cNvPicPr preferRelativeResize="0"/>
          <p:nvPr/>
        </p:nvPicPr>
        <p:blipFill>
          <a:blip r:embed="rId3">
            <a:alphaModFix/>
          </a:blip>
          <a:stretch>
            <a:fillRect/>
          </a:stretch>
        </p:blipFill>
        <p:spPr>
          <a:xfrm>
            <a:off x="0" y="3940125"/>
            <a:ext cx="6095273" cy="2767875"/>
          </a:xfrm>
          <a:prstGeom prst="rect">
            <a:avLst/>
          </a:prstGeom>
          <a:noFill/>
          <a:ln>
            <a:noFill/>
          </a:ln>
        </p:spPr>
      </p:pic>
      <p:pic>
        <p:nvPicPr>
          <p:cNvPr id="459" name="Google Shape;459;g2d61f69ea32_1_0"/>
          <p:cNvPicPr preferRelativeResize="0"/>
          <p:nvPr/>
        </p:nvPicPr>
        <p:blipFill>
          <a:blip r:embed="rId4">
            <a:alphaModFix/>
          </a:blip>
          <a:stretch>
            <a:fillRect/>
          </a:stretch>
        </p:blipFill>
        <p:spPr>
          <a:xfrm>
            <a:off x="6020536" y="3940125"/>
            <a:ext cx="6095263" cy="2767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64"/>
        <p:cNvGrpSpPr/>
        <p:nvPr/>
      </p:nvGrpSpPr>
      <p:grpSpPr>
        <a:xfrm>
          <a:off x="0" y="0"/>
          <a:ext cx="0" cy="0"/>
          <a:chOff x="0" y="0"/>
          <a:chExt cx="0" cy="0"/>
        </a:xfrm>
      </p:grpSpPr>
      <p:sp>
        <p:nvSpPr>
          <p:cNvPr id="465" name="Google Shape;465;g319e81a205d_3_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t>Findings &amp; Visualization</a:t>
            </a:r>
            <a:endParaRPr/>
          </a:p>
        </p:txBody>
      </p:sp>
      <p:sp>
        <p:nvSpPr>
          <p:cNvPr id="466" name="Google Shape;466;g319e81a205d_3_2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chemeClr val="dk1"/>
              </a:buClr>
              <a:buSzPts val="1800"/>
              <a:buFont typeface="Arial"/>
              <a:buChar char="•"/>
            </a:pPr>
            <a:r>
              <a:rPr lang="en-US" sz="1800" b="1">
                <a:latin typeface="Arial"/>
                <a:ea typeface="Arial"/>
                <a:cs typeface="Arial"/>
                <a:sym typeface="Arial"/>
              </a:rPr>
              <a:t>Mean and Variance Distributions</a:t>
            </a:r>
            <a:r>
              <a:rPr lang="en-US" sz="1800">
                <a:latin typeface="Arial"/>
                <a:ea typeface="Arial"/>
                <a:cs typeface="Arial"/>
                <a:sym typeface="Arial"/>
              </a:rPr>
              <a:t>: pinpoint high or low volatility stocks and understand overall distribution characteristics.</a:t>
            </a:r>
            <a:endParaRPr sz="1800">
              <a:latin typeface="Arial"/>
              <a:ea typeface="Arial"/>
              <a:cs typeface="Arial"/>
              <a:sym typeface="Arial"/>
            </a:endParaRPr>
          </a:p>
          <a:p>
            <a:pPr marL="0" lvl="0" indent="0" algn="l" rtl="0">
              <a:lnSpc>
                <a:spcPct val="150000"/>
              </a:lnSpc>
              <a:spcBef>
                <a:spcPts val="1000"/>
              </a:spcBef>
              <a:spcAft>
                <a:spcPts val="0"/>
              </a:spcAft>
              <a:buClr>
                <a:schemeClr val="dk1"/>
              </a:buClr>
              <a:buSzPts val="2800"/>
              <a:buNone/>
            </a:pPr>
            <a:endParaRPr/>
          </a:p>
        </p:txBody>
      </p:sp>
      <p:pic>
        <p:nvPicPr>
          <p:cNvPr id="467" name="Google Shape;467;g319e81a205d_3_29"/>
          <p:cNvPicPr preferRelativeResize="0"/>
          <p:nvPr/>
        </p:nvPicPr>
        <p:blipFill rotWithShape="1">
          <a:blip r:embed="rId3">
            <a:alphaModFix/>
          </a:blip>
          <a:srcRect/>
          <a:stretch/>
        </p:blipFill>
        <p:spPr>
          <a:xfrm>
            <a:off x="1062099" y="3027023"/>
            <a:ext cx="4888100" cy="2326200"/>
          </a:xfrm>
          <a:prstGeom prst="rect">
            <a:avLst/>
          </a:prstGeom>
          <a:noFill/>
          <a:ln>
            <a:noFill/>
          </a:ln>
        </p:spPr>
      </p:pic>
      <p:pic>
        <p:nvPicPr>
          <p:cNvPr id="468" name="Google Shape;468;g319e81a205d_3_29"/>
          <p:cNvPicPr preferRelativeResize="0"/>
          <p:nvPr/>
        </p:nvPicPr>
        <p:blipFill rotWithShape="1">
          <a:blip r:embed="rId4">
            <a:alphaModFix/>
          </a:blip>
          <a:srcRect/>
          <a:stretch/>
        </p:blipFill>
        <p:spPr>
          <a:xfrm>
            <a:off x="6023875" y="3027035"/>
            <a:ext cx="4888100" cy="2326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g319e81a205d_3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Arial"/>
              <a:buNone/>
            </a:pPr>
            <a:r>
              <a:rPr lang="en-US"/>
              <a:t>Findings &amp; Visualization</a:t>
            </a:r>
            <a:endParaRPr/>
          </a:p>
        </p:txBody>
      </p:sp>
      <p:sp>
        <p:nvSpPr>
          <p:cNvPr id="475" name="Google Shape;475;g319e81a205d_3_37"/>
          <p:cNvSpPr txBox="1">
            <a:spLocks noGrp="1"/>
          </p:cNvSpPr>
          <p:nvPr>
            <p:ph type="body" idx="1"/>
          </p:nvPr>
        </p:nvSpPr>
        <p:spPr>
          <a:xfrm>
            <a:off x="1380713" y="1847999"/>
            <a:ext cx="9603300" cy="950400"/>
          </a:xfrm>
          <a:prstGeom prst="rect">
            <a:avLst/>
          </a:prstGeom>
          <a:noFill/>
          <a:ln>
            <a:noFill/>
          </a:ln>
        </p:spPr>
        <p:txBody>
          <a:bodyPr spcFirstLastPara="1" wrap="square" lIns="91425" tIns="45700" rIns="91425" bIns="45700" anchor="t" anchorCtr="0">
            <a:normAutofit fontScale="85000" lnSpcReduction="10000"/>
          </a:bodyPr>
          <a:lstStyle/>
          <a:p>
            <a:pPr marL="457200" lvl="0" indent="-342900" algn="l" rtl="0">
              <a:lnSpc>
                <a:spcPct val="170000"/>
              </a:lnSpc>
              <a:spcBef>
                <a:spcPts val="1000"/>
              </a:spcBef>
              <a:spcAft>
                <a:spcPts val="0"/>
              </a:spcAft>
              <a:buClr>
                <a:schemeClr val="dk1"/>
              </a:buClr>
              <a:buSzPts val="1800"/>
              <a:buChar char="•"/>
            </a:pPr>
            <a:r>
              <a:rPr lang="en-US" sz="1800" b="1">
                <a:latin typeface="Arial"/>
                <a:ea typeface="Arial"/>
                <a:cs typeface="Arial"/>
                <a:sym typeface="Arial"/>
              </a:rPr>
              <a:t>Stock Price Trends</a:t>
            </a:r>
            <a:r>
              <a:rPr lang="en-US" sz="1800">
                <a:latin typeface="Arial"/>
                <a:ea typeface="Arial"/>
                <a:cs typeface="Arial"/>
                <a:sym typeface="Arial"/>
              </a:rPr>
              <a:t>: Line plots for selected stocks (e.g., AAPL, MSFT, AMZN) highlight their performance over time.</a:t>
            </a:r>
            <a:endParaRPr sz="2700"/>
          </a:p>
        </p:txBody>
      </p:sp>
      <p:pic>
        <p:nvPicPr>
          <p:cNvPr id="476" name="Google Shape;476;g319e81a205d_3_37"/>
          <p:cNvPicPr preferRelativeResize="0"/>
          <p:nvPr/>
        </p:nvPicPr>
        <p:blipFill rotWithShape="1">
          <a:blip r:embed="rId3">
            <a:alphaModFix/>
          </a:blip>
          <a:srcRect r="18314"/>
          <a:stretch/>
        </p:blipFill>
        <p:spPr>
          <a:xfrm>
            <a:off x="87951" y="3311892"/>
            <a:ext cx="4088801" cy="2397674"/>
          </a:xfrm>
          <a:prstGeom prst="rect">
            <a:avLst/>
          </a:prstGeom>
          <a:noFill/>
          <a:ln>
            <a:noFill/>
          </a:ln>
        </p:spPr>
      </p:pic>
      <p:pic>
        <p:nvPicPr>
          <p:cNvPr id="477" name="Google Shape;477;g319e81a205d_3_37"/>
          <p:cNvPicPr preferRelativeResize="0"/>
          <p:nvPr/>
        </p:nvPicPr>
        <p:blipFill rotWithShape="1">
          <a:blip r:embed="rId4">
            <a:alphaModFix/>
          </a:blip>
          <a:srcRect r="17355"/>
          <a:stretch/>
        </p:blipFill>
        <p:spPr>
          <a:xfrm>
            <a:off x="8187976" y="3285755"/>
            <a:ext cx="4004024" cy="2434401"/>
          </a:xfrm>
          <a:prstGeom prst="rect">
            <a:avLst/>
          </a:prstGeom>
          <a:noFill/>
          <a:ln>
            <a:noFill/>
          </a:ln>
        </p:spPr>
      </p:pic>
      <p:pic>
        <p:nvPicPr>
          <p:cNvPr id="478" name="Google Shape;478;g319e81a205d_3_37"/>
          <p:cNvPicPr preferRelativeResize="0"/>
          <p:nvPr/>
        </p:nvPicPr>
        <p:blipFill rotWithShape="1">
          <a:blip r:embed="rId5">
            <a:alphaModFix/>
          </a:blip>
          <a:srcRect r="17783"/>
          <a:stretch/>
        </p:blipFill>
        <p:spPr>
          <a:xfrm>
            <a:off x="4180351" y="3311892"/>
            <a:ext cx="4004024" cy="2382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31a9170d476_0_231"/>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 name="Google Shape;484;g31a9170d476_0_231"/>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 name="Google Shape;485;g31a9170d476_0_231"/>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486" name="Google Shape;486;g31a9170d476_0_231"/>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487" name="Google Shape;487;g31a9170d476_0_231"/>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488" name="Google Shape;488;g31a9170d476_0_231"/>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489" name="Google Shape;489;g31a9170d476_0_231"/>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490" name="Google Shape;490;g31a9170d476_0_231"/>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91" name="Google Shape;491;g31a9170d476_0_231"/>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92" name="Google Shape;492;g31a9170d476_0_231"/>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93" name="Google Shape;493;g31a9170d476_0_231"/>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94" name="Google Shape;494;g31a9170d476_0_231"/>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495" name="Google Shape;495;g31a9170d476_0_231"/>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496" name="Google Shape;496;g31a9170d476_0_231"/>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497" name="Google Shape;497;g31a9170d476_0_231"/>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498" name="Google Shape;498;g31a9170d476_0_231"/>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499" name="Google Shape;499;g31a9170d476_0_231"/>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500" name="Google Shape;500;g31a9170d476_0_231"/>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01" name="Google Shape;501;g31a9170d476_0_231"/>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502" name="Google Shape;502;g31a9170d476_0_231"/>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503" name="Google Shape;503;g31a9170d476_0_231"/>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04" name="Google Shape;504;g31a9170d476_0_231"/>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505" name="Google Shape;505;g31a9170d476_0_231"/>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06" name="Google Shape;506;g31a9170d476_0_231"/>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507" name="Google Shape;507;g31a9170d476_0_231"/>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508;g31a9170d476_0_231"/>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509" name="Google Shape;509;g31a9170d476_0_231"/>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grpSp>
        <p:nvGrpSpPr>
          <p:cNvPr id="510" name="Google Shape;510;g31a9170d476_0_231"/>
          <p:cNvGrpSpPr/>
          <p:nvPr/>
        </p:nvGrpSpPr>
        <p:grpSpPr>
          <a:xfrm>
            <a:off x="6023000" y="2353775"/>
            <a:ext cx="5764562" cy="1248300"/>
            <a:chOff x="6009050" y="-772762"/>
            <a:chExt cx="5764562" cy="1248300"/>
          </a:xfrm>
        </p:grpSpPr>
        <p:sp>
          <p:nvSpPr>
            <p:cNvPr id="511" name="Google Shape;511;g31a9170d476_0_231"/>
            <p:cNvSpPr/>
            <p:nvPr/>
          </p:nvSpPr>
          <p:spPr>
            <a:xfrm>
              <a:off x="6009050" y="-772762"/>
              <a:ext cx="4962000" cy="1248300"/>
            </a:xfrm>
            <a:prstGeom prst="rect">
              <a:avLst/>
            </a:prstGeom>
            <a:solidFill>
              <a:srgbClr val="000000">
                <a:alpha val="0"/>
              </a:srgbClr>
            </a:solidFill>
            <a:ln w="38100" cap="flat" cmpd="sng">
              <a:solidFill>
                <a:srgbClr val="FF00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12" name="Google Shape;512;g31a9170d476_0_231"/>
            <p:cNvPicPr preferRelativeResize="0"/>
            <p:nvPr/>
          </p:nvPicPr>
          <p:blipFill>
            <a:blip r:embed="rId3">
              <a:alphaModFix/>
            </a:blip>
            <a:stretch>
              <a:fillRect/>
            </a:stretch>
          </p:blipFill>
          <p:spPr>
            <a:xfrm>
              <a:off x="11225513" y="-422662"/>
              <a:ext cx="548100" cy="5481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F2A5C-3009-C4D6-CE65-09E0DBC25CF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4E460AA-69C5-09A9-2322-B75FC9F26967}"/>
              </a:ext>
            </a:extLst>
          </p:cNvPr>
          <p:cNvSpPr>
            <a:spLocks noGrp="1"/>
          </p:cNvSpPr>
          <p:nvPr>
            <p:ph type="title"/>
          </p:nvPr>
        </p:nvSpPr>
        <p:spPr/>
        <p:txBody>
          <a:bodyPr/>
          <a:lstStyle/>
          <a:p>
            <a:r>
              <a:rPr lang="en-US" altLang="zh-CN" sz="3200" b="1" dirty="0"/>
              <a:t>Strategy</a:t>
            </a:r>
            <a:endParaRPr lang="zh-CN" altLang="en-US" b="1" dirty="0"/>
          </a:p>
        </p:txBody>
      </p:sp>
      <p:grpSp>
        <p:nvGrpSpPr>
          <p:cNvPr id="10" name="组合 9">
            <a:extLst>
              <a:ext uri="{FF2B5EF4-FFF2-40B4-BE49-F238E27FC236}">
                <a16:creationId xmlns:a16="http://schemas.microsoft.com/office/drawing/2014/main" id="{8FA3BC19-E995-FB46-E354-2F4659C2252A}"/>
              </a:ext>
            </a:extLst>
          </p:cNvPr>
          <p:cNvGrpSpPr/>
          <p:nvPr/>
        </p:nvGrpSpPr>
        <p:grpSpPr>
          <a:xfrm>
            <a:off x="353460" y="3239639"/>
            <a:ext cx="3388342" cy="2685800"/>
            <a:chOff x="321423" y="1845425"/>
            <a:chExt cx="2397854" cy="2685800"/>
          </a:xfrm>
        </p:grpSpPr>
        <p:sp>
          <p:nvSpPr>
            <p:cNvPr id="5" name="文本框 4">
              <a:extLst>
                <a:ext uri="{FF2B5EF4-FFF2-40B4-BE49-F238E27FC236}">
                  <a16:creationId xmlns:a16="http://schemas.microsoft.com/office/drawing/2014/main" id="{48992D9F-9A7E-E2A6-8E89-06F1E4717FBD}"/>
                </a:ext>
              </a:extLst>
            </p:cNvPr>
            <p:cNvSpPr txBox="1"/>
            <p:nvPr/>
          </p:nvSpPr>
          <p:spPr>
            <a:xfrm>
              <a:off x="321424" y="1845425"/>
              <a:ext cx="2397853" cy="307777"/>
            </a:xfrm>
            <a:prstGeom prst="rect">
              <a:avLst/>
            </a:prstGeom>
            <a:solidFill>
              <a:schemeClr val="accent6">
                <a:lumMod val="40000"/>
                <a:lumOff val="6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Time Period</a:t>
              </a:r>
            </a:p>
          </p:txBody>
        </p:sp>
        <p:sp>
          <p:nvSpPr>
            <p:cNvPr id="8" name="文本框 7">
              <a:extLst>
                <a:ext uri="{FF2B5EF4-FFF2-40B4-BE49-F238E27FC236}">
                  <a16:creationId xmlns:a16="http://schemas.microsoft.com/office/drawing/2014/main" id="{B65A4B57-FF8A-1502-3EF1-27CB352BA6AE}"/>
                </a:ext>
              </a:extLst>
            </p:cNvPr>
            <p:cNvSpPr txBox="1"/>
            <p:nvPr/>
          </p:nvSpPr>
          <p:spPr>
            <a:xfrm>
              <a:off x="321423" y="2214757"/>
              <a:ext cx="2397853" cy="2316468"/>
            </a:xfrm>
            <a:prstGeom prst="rect">
              <a:avLst/>
            </a:prstGeom>
            <a:noFill/>
          </p:spPr>
          <p:txBody>
            <a:bodyPr wrap="square">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1" i="0" u="none" strike="noStrike" kern="1200" cap="none" spc="0" normalizeH="0" baseline="0" noProof="0" dirty="0">
                  <a:ln>
                    <a:noFill/>
                  </a:ln>
                  <a:solidFill>
                    <a:srgbClr val="70AD47"/>
                  </a:solidFill>
                  <a:effectLst/>
                  <a:uLnTx/>
                  <a:uFillTx/>
                  <a:latin typeface="Consolas" panose="020B0609020204030204" pitchFamily="49" charset="0"/>
                  <a:ea typeface="等线" panose="02010600030101010101" pitchFamily="2" charset="-122"/>
                  <a:cs typeface="+mn-cs"/>
                </a:rPr>
                <a:t>2020-01-02 to 2022-12-30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Gill Sans MT (正文)"/>
                  <a:ea typeface="等线" panose="02010600030101010101" pitchFamily="2" charset="-122"/>
                  <a:cs typeface="+mn-cs"/>
                </a:rPr>
                <a:t>This period is able to capture a wide range of market conditions, including significant volatility caused by the COVID-19 pandemic, subsequent economic recovery, and varying macroeconomic events. </a:t>
              </a:r>
            </a:p>
          </p:txBody>
        </p:sp>
      </p:grpSp>
      <p:grpSp>
        <p:nvGrpSpPr>
          <p:cNvPr id="11" name="组合 10">
            <a:extLst>
              <a:ext uri="{FF2B5EF4-FFF2-40B4-BE49-F238E27FC236}">
                <a16:creationId xmlns:a16="http://schemas.microsoft.com/office/drawing/2014/main" id="{35537736-4C2D-58EC-2554-CD5C1512D546}"/>
              </a:ext>
            </a:extLst>
          </p:cNvPr>
          <p:cNvGrpSpPr/>
          <p:nvPr/>
        </p:nvGrpSpPr>
        <p:grpSpPr>
          <a:xfrm>
            <a:off x="383556" y="1692064"/>
            <a:ext cx="3388343" cy="1350819"/>
            <a:chOff x="321423" y="4054026"/>
            <a:chExt cx="2397854" cy="1350819"/>
          </a:xfrm>
        </p:grpSpPr>
        <p:sp>
          <p:nvSpPr>
            <p:cNvPr id="6" name="文本框 5">
              <a:extLst>
                <a:ext uri="{FF2B5EF4-FFF2-40B4-BE49-F238E27FC236}">
                  <a16:creationId xmlns:a16="http://schemas.microsoft.com/office/drawing/2014/main" id="{EB1DEFFC-C1E9-E98D-10EE-A9511F339B44}"/>
                </a:ext>
              </a:extLst>
            </p:cNvPr>
            <p:cNvSpPr txBox="1"/>
            <p:nvPr/>
          </p:nvSpPr>
          <p:spPr>
            <a:xfrm>
              <a:off x="321424" y="4054026"/>
              <a:ext cx="2397853" cy="307777"/>
            </a:xfrm>
            <a:prstGeom prst="rect">
              <a:avLst/>
            </a:prstGeom>
            <a:solidFill>
              <a:schemeClr val="accent6">
                <a:lumMod val="40000"/>
                <a:lumOff val="6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Stock Universe</a:t>
              </a:r>
            </a:p>
          </p:txBody>
        </p:sp>
        <p:sp>
          <p:nvSpPr>
            <p:cNvPr id="9" name="文本框 8">
              <a:extLst>
                <a:ext uri="{FF2B5EF4-FFF2-40B4-BE49-F238E27FC236}">
                  <a16:creationId xmlns:a16="http://schemas.microsoft.com/office/drawing/2014/main" id="{1BA7382D-DC5B-A7C2-50A4-104411CE5F53}"/>
                </a:ext>
              </a:extLst>
            </p:cNvPr>
            <p:cNvSpPr txBox="1"/>
            <p:nvPr/>
          </p:nvSpPr>
          <p:spPr>
            <a:xfrm>
              <a:off x="321423" y="4423358"/>
              <a:ext cx="2397853" cy="981487"/>
            </a:xfrm>
            <a:prstGeom prst="rect">
              <a:avLst/>
            </a:prstGeom>
            <a:noFill/>
          </p:spPr>
          <p:txBody>
            <a:bodyPr wrap="square">
              <a:spAutoFit/>
            </a:bodyPr>
            <a:lstStyle/>
            <a:p>
              <a:pPr marL="285750" marR="0" lvl="0" indent="-285750" algn="l" defTabSz="457200" rtl="0" eaLnBrk="1" fontAlgn="auto" latinLnBrk="0" hangingPunct="1">
                <a:lnSpc>
                  <a:spcPts val="2400"/>
                </a:lnSpc>
                <a:spcBef>
                  <a:spcPts val="0"/>
                </a:spcBef>
                <a:spcAft>
                  <a:spcPts val="0"/>
                </a:spcAft>
                <a:buClrTx/>
                <a:buSzTx/>
                <a:buFont typeface="Arial" panose="020B0604020202020204" pitchFamily="34" charset="0"/>
                <a:buChar char="•"/>
                <a:tabLst/>
                <a:defRPr/>
              </a:pPr>
              <a:r>
                <a:rPr kumimoji="0" lang="en-US" altLang="zh-CN" sz="1400" b="1" i="0" u="none" strike="noStrike" kern="1200" cap="none" spc="0" normalizeH="0" baseline="0" noProof="0" dirty="0">
                  <a:ln>
                    <a:noFill/>
                  </a:ln>
                  <a:solidFill>
                    <a:srgbClr val="70AD47"/>
                  </a:solidFill>
                  <a:effectLst/>
                  <a:uLnTx/>
                  <a:uFillTx/>
                  <a:latin typeface="Gill Sans MT (正文)"/>
                  <a:ea typeface="等线" panose="02010600030101010101" pitchFamily="2" charset="-122"/>
                  <a:cs typeface="+mn-cs"/>
                </a:rPr>
                <a:t>All S&amp;P 500 stocks</a:t>
              </a:r>
            </a:p>
            <a:p>
              <a:pPr marL="285750" marR="0" lvl="0" indent="-285750" algn="l" defTabSz="457200" rtl="0" eaLnBrk="1" fontAlgn="auto" latinLnBrk="0" hangingPunct="1">
                <a:lnSpc>
                  <a:spcPts val="24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 representative benchmark for the U.S. large-cap equity market</a:t>
              </a:r>
            </a:p>
          </p:txBody>
        </p:sp>
      </p:grpSp>
      <p:sp>
        <p:nvSpPr>
          <p:cNvPr id="37" name="矩形 36">
            <a:extLst>
              <a:ext uri="{FF2B5EF4-FFF2-40B4-BE49-F238E27FC236}">
                <a16:creationId xmlns:a16="http://schemas.microsoft.com/office/drawing/2014/main" id="{5D7B53AD-830E-C6D9-F171-3017AE09155F}"/>
              </a:ext>
            </a:extLst>
          </p:cNvPr>
          <p:cNvSpPr/>
          <p:nvPr/>
        </p:nvSpPr>
        <p:spPr>
          <a:xfrm>
            <a:off x="254782" y="1590500"/>
            <a:ext cx="3585698" cy="4391200"/>
          </a:xfrm>
          <a:prstGeom prst="rect">
            <a:avLst/>
          </a:prstGeom>
          <a:noFill/>
          <a:ln w="38100">
            <a:solidFill>
              <a:schemeClr val="accent6">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982129CB-DBF2-B3FA-21EC-7594F1F6BCF7}"/>
              </a:ext>
            </a:extLst>
          </p:cNvPr>
          <p:cNvGrpSpPr/>
          <p:nvPr/>
        </p:nvGrpSpPr>
        <p:grpSpPr>
          <a:xfrm>
            <a:off x="3962400" y="1590500"/>
            <a:ext cx="7381702" cy="4391199"/>
            <a:chOff x="3962400" y="1590500"/>
            <a:chExt cx="7381702" cy="4391199"/>
          </a:xfrm>
        </p:grpSpPr>
        <p:sp>
          <p:nvSpPr>
            <p:cNvPr id="20" name="文本框 19">
              <a:extLst>
                <a:ext uri="{FF2B5EF4-FFF2-40B4-BE49-F238E27FC236}">
                  <a16:creationId xmlns:a16="http://schemas.microsoft.com/office/drawing/2014/main" id="{B56D817D-5E5D-5D03-4423-1EE1A88FAAF0}"/>
                </a:ext>
              </a:extLst>
            </p:cNvPr>
            <p:cNvSpPr txBox="1"/>
            <p:nvPr/>
          </p:nvSpPr>
          <p:spPr>
            <a:xfrm>
              <a:off x="4102100" y="1713968"/>
              <a:ext cx="7163342" cy="307777"/>
            </a:xfrm>
            <a:prstGeom prst="rect">
              <a:avLst/>
            </a:prstGeom>
            <a:solidFill>
              <a:srgbClr val="C6BDDB"/>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Parameters &amp; Key Assumptions</a:t>
              </a:r>
            </a:p>
          </p:txBody>
        </p:sp>
        <p:grpSp>
          <p:nvGrpSpPr>
            <p:cNvPr id="7" name="组合 6">
              <a:extLst>
                <a:ext uri="{FF2B5EF4-FFF2-40B4-BE49-F238E27FC236}">
                  <a16:creationId xmlns:a16="http://schemas.microsoft.com/office/drawing/2014/main" id="{09D43F75-8CBA-8244-88BD-BBED30AE9901}"/>
                </a:ext>
              </a:extLst>
            </p:cNvPr>
            <p:cNvGrpSpPr/>
            <p:nvPr/>
          </p:nvGrpSpPr>
          <p:grpSpPr>
            <a:xfrm>
              <a:off x="3962400" y="1590500"/>
              <a:ext cx="7381702" cy="4391199"/>
              <a:chOff x="3962400" y="1590500"/>
              <a:chExt cx="7381702" cy="4391199"/>
            </a:xfrm>
          </p:grpSpPr>
          <p:sp>
            <p:nvSpPr>
              <p:cNvPr id="22" name="文本框 21">
                <a:extLst>
                  <a:ext uri="{FF2B5EF4-FFF2-40B4-BE49-F238E27FC236}">
                    <a16:creationId xmlns:a16="http://schemas.microsoft.com/office/drawing/2014/main" id="{A9CF5CC5-5245-9A53-905B-591A2AC7AB5C}"/>
                  </a:ext>
                </a:extLst>
              </p:cNvPr>
              <p:cNvSpPr txBox="1"/>
              <p:nvPr/>
            </p:nvSpPr>
            <p:spPr>
              <a:xfrm>
                <a:off x="4102100" y="2436213"/>
                <a:ext cx="7163341" cy="1914627"/>
              </a:xfrm>
              <a:prstGeom prst="rect">
                <a:avLst/>
              </a:prstGeom>
              <a:noFill/>
            </p:spPr>
            <p:txBody>
              <a:bodyPr wrap="square">
                <a:spAutoFit/>
              </a:bodyPr>
              <a:lstStyle/>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Hyperparameters Combinations: 360 in total</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zh-CN"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hist_lag: </a:t>
                </a:r>
                <a:r>
                  <a:rPr kumimoji="0" lang="zh-CN"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The length of historical data used for calculating expected returns and covariance matrices</a:t>
                </a: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 </a:t>
                </a:r>
                <a:r>
                  <a:rPr kumimoji="0" lang="en-US" altLang="zh-CN" sz="1400" b="1"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range</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252</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505</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126</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zh-CN"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rebalancing_frequency: </a:t>
                </a:r>
                <a:r>
                  <a:rPr kumimoji="0" lang="zh-CN"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Frequency of rebalancing the portfolio</a:t>
                </a: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 </a:t>
                </a:r>
                <a:r>
                  <a:rPr kumimoji="0" lang="en-US" altLang="zh-CN" sz="1400" b="1"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range</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21</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253</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21</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endParaRPr kumimoji="0" lang="en-US" altLang="zh-CN" sz="1400" b="0"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endParaRP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zh-CN"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risk_tolerance: </a:t>
                </a:r>
                <a:r>
                  <a:rPr kumimoji="0" lang="zh-CN"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Risk aversion parameter</a:t>
                </a: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 </a:t>
                </a:r>
                <a:r>
                  <a:rPr kumimoji="0" lang="en-US" altLang="zh-CN" sz="1400" b="1" i="0" u="none" strike="noStrike" kern="1200" cap="none" spc="0" normalizeH="0" baseline="0" noProof="0" dirty="0" err="1">
                    <a:ln>
                      <a:noFill/>
                    </a:ln>
                    <a:solidFill>
                      <a:srgbClr val="7030A0"/>
                    </a:solidFill>
                    <a:effectLst/>
                    <a:uLnTx/>
                    <a:uFillTx/>
                    <a:latin typeface="Consolas" panose="020B0609020204030204" pitchFamily="49" charset="0"/>
                    <a:ea typeface="等线" panose="02010600030101010101" pitchFamily="2" charset="-122"/>
                    <a:cs typeface="+mn-cs"/>
                  </a:rPr>
                  <a:t>arange</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0.1</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1.1</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9C5D27"/>
                    </a:solidFill>
                    <a:effectLst/>
                    <a:uLnTx/>
                    <a:uFillTx/>
                    <a:latin typeface="Consolas" panose="020B0609020204030204" pitchFamily="49" charset="0"/>
                    <a:ea typeface="等线" panose="02010600030101010101" pitchFamily="2" charset="-122"/>
                    <a:cs typeface="+mn-cs"/>
                  </a:rPr>
                  <a:t>0.1</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p>
              <a:p>
                <a:pPr marL="285750" marR="0" lvl="0" indent="-285750" algn="l" defTabSz="457200" rtl="0" eaLnBrk="1" fontAlgn="auto" latinLnBrk="0" hangingPunct="1">
                  <a:lnSpc>
                    <a:spcPts val="24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Combinations must satisfy: </a:t>
                </a:r>
                <a:r>
                  <a:rPr kumimoji="0" lang="zh-CN" altLang="zh-CN" sz="1400" b="1"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hist_lag ≥ rebalancing_frequency</a:t>
                </a:r>
                <a:r>
                  <a:rPr kumimoji="0" lang="zh-CN" altLang="zh-CN" sz="5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zh-CN" sz="1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 </a:t>
                </a:r>
              </a:p>
            </p:txBody>
          </p:sp>
          <p:sp>
            <p:nvSpPr>
              <p:cNvPr id="34" name="文本框 33">
                <a:extLst>
                  <a:ext uri="{FF2B5EF4-FFF2-40B4-BE49-F238E27FC236}">
                    <a16:creationId xmlns:a16="http://schemas.microsoft.com/office/drawing/2014/main" id="{CBD61471-FE29-C052-541F-9CF5B231AA69}"/>
                  </a:ext>
                </a:extLst>
              </p:cNvPr>
              <p:cNvSpPr txBox="1"/>
              <p:nvPr/>
            </p:nvSpPr>
            <p:spPr>
              <a:xfrm>
                <a:off x="4102100" y="4320027"/>
                <a:ext cx="7048500" cy="1597040"/>
              </a:xfrm>
              <a:prstGeom prst="rect">
                <a:avLst/>
              </a:prstGeom>
              <a:noFill/>
            </p:spPr>
            <p:txBody>
              <a:bodyPr wrap="square">
                <a:spAutoFit/>
              </a:bodyPr>
              <a:lstStyle/>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Key Assumptions:</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All assets are </a:t>
                </a:r>
                <a:r>
                  <a:rPr kumimoji="0" lang="en-US"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tradable</a:t>
                </a: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 with no liquidity constraints.</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Missing values </a:t>
                </a: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are forward and backward filled</a:t>
                </a:r>
                <a:r>
                  <a:rPr kumimoji="0" lang="en-US" altLang="zh-CN" sz="1400" b="0" i="0" u="none" strike="noStrike" kern="1200" cap="none" spc="0" normalizeH="0" baseline="30000" noProof="0" dirty="0">
                    <a:ln>
                      <a:noFill/>
                    </a:ln>
                    <a:solidFill>
                      <a:srgbClr val="7030A0"/>
                    </a:solidFill>
                    <a:effectLst/>
                    <a:uLnTx/>
                    <a:uFillTx/>
                    <a:latin typeface="Calibri" panose="020F0502020204030204"/>
                    <a:ea typeface="等线" panose="02010600030101010101" pitchFamily="2" charset="-122"/>
                    <a:cs typeface="+mn-cs"/>
                  </a:rPr>
                  <a:t>[1]</a:t>
                </a: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Portfolio weights </a:t>
                </a: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are non-negative (no short selling) and normalized to sum to 1.</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Transaction costs and fees </a:t>
                </a: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等线" panose="02010600030101010101" pitchFamily="2" charset="-122"/>
                    <a:cs typeface="+mn-cs"/>
                  </a:rPr>
                  <a:t>are deducted from the investment amount.</a:t>
                </a:r>
              </a:p>
            </p:txBody>
          </p:sp>
          <p:sp>
            <p:nvSpPr>
              <p:cNvPr id="38" name="矩形 37">
                <a:extLst>
                  <a:ext uri="{FF2B5EF4-FFF2-40B4-BE49-F238E27FC236}">
                    <a16:creationId xmlns:a16="http://schemas.microsoft.com/office/drawing/2014/main" id="{D37DC334-40A7-DE84-946E-C797EF0C590C}"/>
                  </a:ext>
                </a:extLst>
              </p:cNvPr>
              <p:cNvSpPr/>
              <p:nvPr/>
            </p:nvSpPr>
            <p:spPr>
              <a:xfrm>
                <a:off x="3962400" y="1590500"/>
                <a:ext cx="7381702" cy="4391199"/>
              </a:xfrm>
              <a:prstGeom prst="rect">
                <a:avLst/>
              </a:prstGeom>
              <a:noFill/>
              <a:ln w="38100">
                <a:solidFill>
                  <a:srgbClr val="C6BDDB"/>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sp>
        <p:nvSpPr>
          <p:cNvPr id="3" name="箭头: 右 2">
            <a:extLst>
              <a:ext uri="{FF2B5EF4-FFF2-40B4-BE49-F238E27FC236}">
                <a16:creationId xmlns:a16="http://schemas.microsoft.com/office/drawing/2014/main" id="{3D5761A5-0144-B89D-FD94-1A502889FB61}"/>
              </a:ext>
            </a:extLst>
          </p:cNvPr>
          <p:cNvSpPr/>
          <p:nvPr/>
        </p:nvSpPr>
        <p:spPr>
          <a:xfrm>
            <a:off x="11466022" y="3629891"/>
            <a:ext cx="637309" cy="293716"/>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256AD83B-8D7A-D55E-0974-308A10CE4C90}"/>
              </a:ext>
            </a:extLst>
          </p:cNvPr>
          <p:cNvSpPr txBox="1"/>
          <p:nvPr/>
        </p:nvSpPr>
        <p:spPr>
          <a:xfrm>
            <a:off x="4102100" y="2059423"/>
            <a:ext cx="6099174" cy="365934"/>
          </a:xfrm>
          <a:prstGeom prst="rect">
            <a:avLst/>
          </a:prstGeom>
          <a:noFill/>
        </p:spPr>
        <p:txBody>
          <a:bodyPr wrap="square">
            <a:spAutoFit/>
          </a:bodyPr>
          <a:lstStyle/>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30A0"/>
                </a:solidFill>
                <a:effectLst/>
                <a:uLnTx/>
                <a:uFillTx/>
                <a:latin typeface="Gill Sans MT" panose="020B0502020104020203"/>
                <a:ea typeface="等线" panose="02010600030101010101" pitchFamily="2" charset="-122"/>
                <a:cs typeface="+mn-cs"/>
              </a:rPr>
              <a:t>R</a:t>
            </a:r>
            <a:r>
              <a:rPr kumimoji="0" lang="en-US" altLang="zh-CN" sz="1400" b="1" i="0" u="none" strike="noStrike" kern="1200" cap="none" spc="0" normalizeH="0" baseline="0" noProof="0" dirty="0" err="1">
                <a:ln>
                  <a:noFill/>
                </a:ln>
                <a:solidFill>
                  <a:srgbClr val="7030A0"/>
                </a:solidFill>
                <a:effectLst/>
                <a:uLnTx/>
                <a:uFillTx/>
                <a:latin typeface="Gill Sans MT" panose="020B0502020104020203"/>
                <a:ea typeface="等线" panose="02010600030101010101" pitchFamily="2" charset="-122"/>
                <a:cs typeface="+mn-cs"/>
              </a:rPr>
              <a:t>eal</a:t>
            </a:r>
            <a:r>
              <a:rPr kumimoji="0" lang="en-US" altLang="zh-CN" sz="1400" b="1" i="0" u="none" strike="noStrike" kern="1200" cap="none" spc="0" normalizeH="0" baseline="0" noProof="0" dirty="0">
                <a:ln>
                  <a:noFill/>
                </a:ln>
                <a:solidFill>
                  <a:srgbClr val="7030A0"/>
                </a:solidFill>
                <a:effectLst/>
                <a:uLnTx/>
                <a:uFillTx/>
                <a:latin typeface="Gill Sans MT" panose="020B0502020104020203"/>
                <a:ea typeface="等线" panose="02010600030101010101" pitchFamily="2" charset="-122"/>
                <a:cs typeface="+mn-cs"/>
              </a:rPr>
              <a:t>-world P</a:t>
            </a:r>
            <a:r>
              <a:rPr kumimoji="0" lang="en-US" altLang="zh-CN" sz="1400" b="1" i="0" u="none" strike="noStrike" kern="1200" cap="none" spc="0" normalizeH="0" baseline="0" noProof="0" dirty="0" err="1">
                <a:ln>
                  <a:noFill/>
                </a:ln>
                <a:solidFill>
                  <a:srgbClr val="7030A0"/>
                </a:solidFill>
                <a:effectLst/>
                <a:uLnTx/>
                <a:uFillTx/>
                <a:latin typeface="Gill Sans MT" panose="020B0502020104020203"/>
                <a:ea typeface="等线" panose="02010600030101010101" pitchFamily="2" charset="-122"/>
                <a:cs typeface="+mn-cs"/>
              </a:rPr>
              <a:t>arameters</a:t>
            </a:r>
            <a:r>
              <a:rPr kumimoji="0" lang="en-US" altLang="zh-CN" sz="1400" b="1" i="0" u="none" strike="noStrike" kern="1200" cap="none" spc="0" normalizeH="0" baseline="0" noProof="0" dirty="0">
                <a:ln>
                  <a:noFill/>
                </a:ln>
                <a:solidFill>
                  <a:srgbClr val="7030A0"/>
                </a:solidFill>
                <a:effectLst/>
                <a:uLnTx/>
                <a:uFillTx/>
                <a:latin typeface="Gill Sans MT" panose="020B0502020104020203"/>
                <a:ea typeface="等线" panose="02010600030101010101" pitchFamily="2" charset="-122"/>
                <a:cs typeface="+mn-cs"/>
              </a:rPr>
              <a:t> : </a:t>
            </a:r>
            <a:r>
              <a:rPr kumimoji="0" lang="en-US" altLang="zh-CN" sz="1400" b="0" i="0" u="none" strike="noStrike" kern="1200" cap="none" spc="0" normalizeH="0" baseline="0" noProof="0" dirty="0">
                <a:ln>
                  <a:noFill/>
                </a:ln>
                <a:solidFill>
                  <a:srgbClr val="7030A0"/>
                </a:solidFill>
                <a:effectLst/>
                <a:uLnTx/>
                <a:uFillTx/>
                <a:latin typeface="Gill Sans MT" panose="020B0502020104020203"/>
                <a:ea typeface="等线" panose="02010600030101010101" pitchFamily="2" charset="-122"/>
                <a:cs typeface="+mn-cs"/>
              </a:rPr>
              <a:t>buy &amp; sell fee rate, trading days per year</a:t>
            </a:r>
          </a:p>
        </p:txBody>
      </p:sp>
      <p:sp>
        <p:nvSpPr>
          <p:cNvPr id="4" name="Rectangle 1">
            <a:extLst>
              <a:ext uri="{FF2B5EF4-FFF2-40B4-BE49-F238E27FC236}">
                <a16:creationId xmlns:a16="http://schemas.microsoft.com/office/drawing/2014/main" id="{D325DB97-2BB2-B3CB-1FF0-68DE2A95184A}"/>
              </a:ext>
            </a:extLst>
          </p:cNvPr>
          <p:cNvSpPr>
            <a:spLocks noChangeArrowheads="1"/>
          </p:cNvSpPr>
          <p:nvPr/>
        </p:nvSpPr>
        <p:spPr bwMode="auto">
          <a:xfrm>
            <a:off x="44334" y="6241592"/>
            <a:ext cx="114216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zh-CN" b="0" i="1" u="none" strike="noStrike" cap="none" normalizeH="0" baseline="0" dirty="0">
                <a:ln>
                  <a:noFill/>
                </a:ln>
                <a:solidFill>
                  <a:schemeClr val="bg1">
                    <a:lumMod val="50000"/>
                  </a:schemeClr>
                </a:solidFill>
                <a:effectLst/>
                <a:latin typeface="+mn-lt"/>
              </a:rPr>
              <a:t>[1] </a:t>
            </a:r>
            <a:r>
              <a:rPr kumimoji="0" lang="zh-CN" altLang="zh-CN" b="0" i="1" u="none" strike="noStrike" cap="none" normalizeH="0" baseline="0" dirty="0">
                <a:ln>
                  <a:noFill/>
                </a:ln>
                <a:solidFill>
                  <a:schemeClr val="bg1">
                    <a:lumMod val="50000"/>
                  </a:schemeClr>
                </a:solidFill>
                <a:effectLst/>
                <a:latin typeface="+mn-lt"/>
              </a:rPr>
              <a:t>Although we applied the backward filling method, stocks with prices filled using this approach are not selected on the rebalancing day. This is because their prices remain unchanged during the given period, offering no profit potential if purchased.</a:t>
            </a:r>
          </a:p>
        </p:txBody>
      </p:sp>
    </p:spTree>
    <p:extLst>
      <p:ext uri="{BB962C8B-B14F-4D97-AF65-F5344CB8AC3E}">
        <p14:creationId xmlns:p14="http://schemas.microsoft.com/office/powerpoint/2010/main" val="1293574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B06ED-F428-B7E0-6B7D-737FCBA774CB}"/>
              </a:ext>
            </a:extLst>
          </p:cNvPr>
          <p:cNvSpPr>
            <a:spLocks noGrp="1"/>
          </p:cNvSpPr>
          <p:nvPr>
            <p:ph type="title"/>
          </p:nvPr>
        </p:nvSpPr>
        <p:spPr/>
        <p:txBody>
          <a:bodyPr/>
          <a:lstStyle/>
          <a:p>
            <a:r>
              <a:rPr lang="en-US" altLang="zh-CN" sz="3200" b="1" dirty="0"/>
              <a:t>Strategy</a:t>
            </a:r>
            <a:endParaRPr lang="zh-CN" altLang="en-US" b="1" dirty="0"/>
          </a:p>
        </p:txBody>
      </p:sp>
      <p:sp>
        <p:nvSpPr>
          <p:cNvPr id="39" name="箭头: 右 38">
            <a:extLst>
              <a:ext uri="{FF2B5EF4-FFF2-40B4-BE49-F238E27FC236}">
                <a16:creationId xmlns:a16="http://schemas.microsoft.com/office/drawing/2014/main" id="{1C4A86E7-ECEC-E42D-BCB3-1C194B6F1462}"/>
              </a:ext>
            </a:extLst>
          </p:cNvPr>
          <p:cNvSpPr/>
          <p:nvPr/>
        </p:nvSpPr>
        <p:spPr>
          <a:xfrm>
            <a:off x="99753" y="3668684"/>
            <a:ext cx="511620" cy="293716"/>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56" name="组合 55">
            <a:extLst>
              <a:ext uri="{FF2B5EF4-FFF2-40B4-BE49-F238E27FC236}">
                <a16:creationId xmlns:a16="http://schemas.microsoft.com/office/drawing/2014/main" id="{0EE5AA88-4916-1AB2-9B14-7F30F4408CB3}"/>
              </a:ext>
            </a:extLst>
          </p:cNvPr>
          <p:cNvGrpSpPr/>
          <p:nvPr/>
        </p:nvGrpSpPr>
        <p:grpSpPr>
          <a:xfrm>
            <a:off x="715542" y="1599939"/>
            <a:ext cx="10852684" cy="4402139"/>
            <a:chOff x="763386" y="1599939"/>
            <a:chExt cx="10852684" cy="4402139"/>
          </a:xfrm>
        </p:grpSpPr>
        <p:grpSp>
          <p:nvGrpSpPr>
            <p:cNvPr id="25" name="组合 24">
              <a:extLst>
                <a:ext uri="{FF2B5EF4-FFF2-40B4-BE49-F238E27FC236}">
                  <a16:creationId xmlns:a16="http://schemas.microsoft.com/office/drawing/2014/main" id="{89888042-DCEC-8B68-5F55-2313982EF28F}"/>
                </a:ext>
              </a:extLst>
            </p:cNvPr>
            <p:cNvGrpSpPr/>
            <p:nvPr/>
          </p:nvGrpSpPr>
          <p:grpSpPr>
            <a:xfrm>
              <a:off x="763386" y="1599939"/>
              <a:ext cx="10852684" cy="4402139"/>
              <a:chOff x="991986" y="1626521"/>
              <a:chExt cx="10852684" cy="4402139"/>
            </a:xfrm>
          </p:grpSpPr>
          <p:grpSp>
            <p:nvGrpSpPr>
              <p:cNvPr id="44" name="组合 43">
                <a:extLst>
                  <a:ext uri="{FF2B5EF4-FFF2-40B4-BE49-F238E27FC236}">
                    <a16:creationId xmlns:a16="http://schemas.microsoft.com/office/drawing/2014/main" id="{8EAB0C31-A256-C170-1023-8C31CBEBC588}"/>
                  </a:ext>
                </a:extLst>
              </p:cNvPr>
              <p:cNvGrpSpPr/>
              <p:nvPr/>
            </p:nvGrpSpPr>
            <p:grpSpPr>
              <a:xfrm>
                <a:off x="991986" y="1626521"/>
                <a:ext cx="10852684" cy="4402139"/>
                <a:chOff x="3014099" y="1590500"/>
                <a:chExt cx="8884999" cy="4402139"/>
              </a:xfrm>
            </p:grpSpPr>
            <p:sp>
              <p:nvSpPr>
                <p:cNvPr id="45" name="文本框 44">
                  <a:extLst>
                    <a:ext uri="{FF2B5EF4-FFF2-40B4-BE49-F238E27FC236}">
                      <a16:creationId xmlns:a16="http://schemas.microsoft.com/office/drawing/2014/main" id="{36BA6B6D-6A5E-A66E-88B5-50F8DD1998CE}"/>
                    </a:ext>
                  </a:extLst>
                </p:cNvPr>
                <p:cNvSpPr txBox="1"/>
                <p:nvPr/>
              </p:nvSpPr>
              <p:spPr>
                <a:xfrm>
                  <a:off x="3103277" y="1713968"/>
                  <a:ext cx="8687012" cy="307777"/>
                </a:xfrm>
                <a:prstGeom prst="rect">
                  <a:avLst/>
                </a:prstGeom>
                <a:solidFill>
                  <a:schemeClr val="accent4">
                    <a:lumMod val="40000"/>
                    <a:lumOff val="6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Model Details</a:t>
                  </a:r>
                </a:p>
              </p:txBody>
            </p:sp>
            <p:grpSp>
              <p:nvGrpSpPr>
                <p:cNvPr id="46" name="组合 45">
                  <a:extLst>
                    <a:ext uri="{FF2B5EF4-FFF2-40B4-BE49-F238E27FC236}">
                      <a16:creationId xmlns:a16="http://schemas.microsoft.com/office/drawing/2014/main" id="{77B14746-D64F-25ED-005C-13F9F21361F5}"/>
                    </a:ext>
                  </a:extLst>
                </p:cNvPr>
                <p:cNvGrpSpPr/>
                <p:nvPr/>
              </p:nvGrpSpPr>
              <p:grpSpPr>
                <a:xfrm>
                  <a:off x="3014099" y="1590500"/>
                  <a:ext cx="8884999" cy="4402139"/>
                  <a:chOff x="3014099" y="1590500"/>
                  <a:chExt cx="8884999" cy="4402139"/>
                </a:xfrm>
              </p:grpSpPr>
              <p:sp>
                <p:nvSpPr>
                  <p:cNvPr id="47" name="文本框 46">
                    <a:extLst>
                      <a:ext uri="{FF2B5EF4-FFF2-40B4-BE49-F238E27FC236}">
                        <a16:creationId xmlns:a16="http://schemas.microsoft.com/office/drawing/2014/main" id="{2ADFB2A4-667C-1ADE-D4E8-4A9640AD4388}"/>
                      </a:ext>
                    </a:extLst>
                  </p:cNvPr>
                  <p:cNvSpPr txBox="1"/>
                  <p:nvPr/>
                </p:nvSpPr>
                <p:spPr>
                  <a:xfrm>
                    <a:off x="3104414" y="2026760"/>
                    <a:ext cx="8028069" cy="1600438"/>
                  </a:xfrm>
                  <a:prstGeom prst="rect">
                    <a:avLst/>
                  </a:prstGeom>
                  <a:noFill/>
                </p:spPr>
                <p:txBody>
                  <a:bodyPr wrap="square">
                    <a:spAutoFit/>
                  </a:bodyPr>
                  <a:lstStyle/>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Objective Function: Mean-Variance Strategy - balance risk and return by minimizing the following objective function</a:t>
                    </a:r>
                    <a:endPar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def</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err="1">
                        <a:ln>
                          <a:noFill/>
                        </a:ln>
                        <a:solidFill>
                          <a:srgbClr val="AA3731"/>
                        </a:solidFill>
                        <a:effectLst/>
                        <a:uLnTx/>
                        <a:uFillTx/>
                        <a:latin typeface="Consolas" panose="020B0609020204030204" pitchFamily="49" charset="0"/>
                        <a:ea typeface="等线" panose="02010600030101010101" pitchFamily="2" charset="-122"/>
                        <a:cs typeface="+mn-cs"/>
                      </a:rPr>
                      <a:t>objective_function</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weights</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mean_returns</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cov_matrix</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risk_tolerance</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endPar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endParaRPr>
                  </a:p>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portfolio_return</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np</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dot</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weights</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mean_returns</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endPar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endParaRPr>
                  </a:p>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portfolio_risk</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np</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dot</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weights</a:t>
                    </a:r>
                    <a:r>
                      <a:rPr kumimoji="0" lang="en-US" altLang="zh-CN" sz="1400" b="0" i="0" u="none" strike="noStrike" kern="1200" cap="none" spc="0" normalizeH="0" baseline="0" noProof="0" dirty="0" err="1">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err="1">
                        <a:ln>
                          <a:noFill/>
                        </a:ln>
                        <a:solidFill>
                          <a:srgbClr val="333333"/>
                        </a:solidFill>
                        <a:effectLst/>
                        <a:uLnTx/>
                        <a:uFillTx/>
                        <a:latin typeface="Consolas" panose="020B0609020204030204" pitchFamily="49" charset="0"/>
                        <a:ea typeface="等线" panose="02010600030101010101" pitchFamily="2" charset="-122"/>
                        <a:cs typeface="+mn-cs"/>
                      </a:rPr>
                      <a:t>T</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np</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dot</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cov_matrix</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rPr>
                      <a:t>weights</a:t>
                    </a:r>
                    <a:r>
                      <a:rPr kumimoji="0" lang="en-US" altLang="zh-CN" sz="1400" b="0"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endPar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endParaRPr>
                  </a:p>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0" i="0" u="none" strike="noStrike" kern="1200" cap="none" spc="0" normalizeH="0" baseline="0" noProof="0" dirty="0">
                        <a:ln>
                          <a:noFill/>
                        </a:ln>
                        <a:solidFill>
                          <a:srgbClr val="4B69C6"/>
                        </a:solidFill>
                        <a:effectLst/>
                        <a:uLnTx/>
                        <a:uFillTx/>
                        <a:latin typeface="Consolas" panose="020B0609020204030204" pitchFamily="49" charset="0"/>
                        <a:ea typeface="等线" panose="02010600030101010101" pitchFamily="2" charset="-122"/>
                        <a:cs typeface="+mn-cs"/>
                      </a:rPr>
                      <a:t>return</a:t>
                    </a:r>
                    <a:r>
                      <a:rPr kumimoji="0" lang="en-US" altLang="zh-CN" sz="1400" b="0"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portfolio_risk</a:t>
                    </a:r>
                    <a:r>
                      <a:rPr kumimoji="0" lang="en-US" altLang="zh-CN" sz="1400" b="1"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1"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risk_tolerance</a:t>
                    </a:r>
                    <a:r>
                      <a:rPr kumimoji="0" lang="en-US" altLang="zh-CN" sz="1400" b="1"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a:ln>
                          <a:noFill/>
                        </a:ln>
                        <a:solidFill>
                          <a:srgbClr val="777777"/>
                        </a:solidFill>
                        <a:effectLst/>
                        <a:uLnTx/>
                        <a:uFillTx/>
                        <a:latin typeface="Consolas" panose="020B0609020204030204" pitchFamily="49" charset="0"/>
                        <a:ea typeface="等线" panose="02010600030101010101" pitchFamily="2" charset="-122"/>
                        <a:cs typeface="+mn-cs"/>
                      </a:rPr>
                      <a:t>*</a:t>
                    </a:r>
                    <a:r>
                      <a:rPr kumimoji="0" lang="en-US" altLang="zh-CN" sz="1400" b="1" i="0" u="none" strike="noStrike" kern="1200" cap="none" spc="0" normalizeH="0" baseline="0" noProof="0" dirty="0">
                        <a:ln>
                          <a:noFill/>
                        </a:ln>
                        <a:solidFill>
                          <a:srgbClr val="333333"/>
                        </a:solidFill>
                        <a:effectLst/>
                        <a:uLnTx/>
                        <a:uFillTx/>
                        <a:latin typeface="Consolas" panose="020B0609020204030204" pitchFamily="49" charset="0"/>
                        <a:ea typeface="等线" panose="02010600030101010101" pitchFamily="2" charset="-122"/>
                        <a:cs typeface="+mn-cs"/>
                      </a:rPr>
                      <a:t> </a:t>
                    </a:r>
                    <a:r>
                      <a:rPr kumimoji="0" lang="en-US" altLang="zh-CN" sz="1400" b="1" i="0" u="none" strike="noStrike" kern="1200" cap="none" spc="0" normalizeH="0" baseline="0" noProof="0" dirty="0" err="1">
                        <a:ln>
                          <a:noFill/>
                        </a:ln>
                        <a:solidFill>
                          <a:srgbClr val="7A3E9D"/>
                        </a:solidFill>
                        <a:effectLst/>
                        <a:uLnTx/>
                        <a:uFillTx/>
                        <a:latin typeface="Consolas" panose="020B0609020204030204" pitchFamily="49" charset="0"/>
                        <a:ea typeface="等线" panose="02010600030101010101" pitchFamily="2" charset="-122"/>
                        <a:cs typeface="+mn-cs"/>
                      </a:rPr>
                      <a:t>portfolio_return</a:t>
                    </a:r>
                    <a:endParaRPr kumimoji="0" lang="en-US" altLang="zh-CN" sz="1400" b="1" i="0" u="none" strike="noStrike" kern="1200" cap="none" spc="0" normalizeH="0" baseline="0" noProof="0" dirty="0">
                      <a:ln>
                        <a:noFill/>
                      </a:ln>
                      <a:solidFill>
                        <a:srgbClr val="7A3E9D"/>
                      </a:solidFill>
                      <a:effectLst/>
                      <a:uLnTx/>
                      <a:uFillTx/>
                      <a:latin typeface="Consolas" panose="020B0609020204030204" pitchFamily="49" charset="0"/>
                      <a:ea typeface="等线" panose="02010600030101010101" pitchFamily="2" charset="-122"/>
                      <a:cs typeface="+mn-cs"/>
                    </a:endParaRPr>
                  </a:p>
                </p:txBody>
              </p:sp>
              <p:sp>
                <p:nvSpPr>
                  <p:cNvPr id="49" name="矩形 48">
                    <a:extLst>
                      <a:ext uri="{FF2B5EF4-FFF2-40B4-BE49-F238E27FC236}">
                        <a16:creationId xmlns:a16="http://schemas.microsoft.com/office/drawing/2014/main" id="{F88DA1D7-DB06-AC53-CF7E-F685C7A4ADF9}"/>
                      </a:ext>
                    </a:extLst>
                  </p:cNvPr>
                  <p:cNvSpPr/>
                  <p:nvPr/>
                </p:nvSpPr>
                <p:spPr>
                  <a:xfrm>
                    <a:off x="3014099" y="1590500"/>
                    <a:ext cx="8884999" cy="4402139"/>
                  </a:xfrm>
                  <a:prstGeom prst="rect">
                    <a:avLst/>
                  </a:prstGeom>
                  <a:noFill/>
                  <a:ln w="38100">
                    <a:solidFill>
                      <a:schemeClr val="accent4">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sp>
            <p:nvSpPr>
              <p:cNvPr id="5" name="文本框 4">
                <a:extLst>
                  <a:ext uri="{FF2B5EF4-FFF2-40B4-BE49-F238E27FC236}">
                    <a16:creationId xmlns:a16="http://schemas.microsoft.com/office/drawing/2014/main" id="{8FD651A2-BA92-C56A-5FBC-B70A554ED639}"/>
                  </a:ext>
                </a:extLst>
              </p:cNvPr>
              <p:cNvSpPr txBox="1"/>
              <p:nvPr/>
            </p:nvSpPr>
            <p:spPr>
              <a:xfrm>
                <a:off x="7975430" y="2738223"/>
                <a:ext cx="3736334" cy="1289264"/>
              </a:xfrm>
              <a:prstGeom prst="rect">
                <a:avLst/>
              </a:prstGeom>
              <a:noFill/>
              <a:ln w="19050">
                <a:solidFill>
                  <a:srgbClr val="7C705E"/>
                </a:solidFill>
              </a:ln>
            </p:spPr>
            <p:txBody>
              <a:bodyPr wrap="square">
                <a:spAutoFit/>
              </a:bodyPr>
              <a:lstStyle/>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Risk Tolerance:</a:t>
                </a:r>
                <a:r>
                  <a:rPr kumimoji="0" lang="zh-CN" altLang="en-US" sz="1400" b="0"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1400" b="0"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is</a:t>
                </a:r>
                <a:r>
                  <a:rPr kumimoji="0" lang="zh-CN" altLang="en-US" sz="1400" b="0"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1400" b="0"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used to adjust the trade-off between risk and return.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 higher </a:t>
                </a:r>
                <a:r>
                  <a:rPr kumimoji="0" lang="en-US" altLang="zh-CN" sz="1400" b="0"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Risk Tolerance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favors higher-risk, higher-return portfolios, while a lower focuses more on minimizing risk.</a:t>
                </a:r>
              </a:p>
            </p:txBody>
          </p:sp>
          <p:sp>
            <p:nvSpPr>
              <p:cNvPr id="7" name="矩形 6">
                <a:extLst>
                  <a:ext uri="{FF2B5EF4-FFF2-40B4-BE49-F238E27FC236}">
                    <a16:creationId xmlns:a16="http://schemas.microsoft.com/office/drawing/2014/main" id="{81506512-71C4-ABF0-34A5-0C9C6D1A5B79}"/>
                  </a:ext>
                </a:extLst>
              </p:cNvPr>
              <p:cNvSpPr/>
              <p:nvPr/>
            </p:nvSpPr>
            <p:spPr>
              <a:xfrm>
                <a:off x="3912781" y="3322674"/>
                <a:ext cx="1451345" cy="340545"/>
              </a:xfrm>
              <a:prstGeom prst="rect">
                <a:avLst/>
              </a:prstGeom>
              <a:no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4879CA00-4EFD-9329-E863-A41E506A1C43}"/>
                  </a:ext>
                </a:extLst>
              </p:cNvPr>
              <p:cNvSpPr txBox="1"/>
              <p:nvPr/>
            </p:nvSpPr>
            <p:spPr>
              <a:xfrm>
                <a:off x="1100913" y="4923112"/>
                <a:ext cx="9148873" cy="981487"/>
              </a:xfrm>
              <a:prstGeom prst="rect">
                <a:avLst/>
              </a:prstGeom>
              <a:noFill/>
            </p:spPr>
            <p:txBody>
              <a:bodyPr wrap="square">
                <a:spAutoFit/>
              </a:bodyPr>
              <a:lstStyle/>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Optimization Algorithm:</a:t>
                </a:r>
              </a:p>
              <a:p>
                <a:pPr marL="285750" marR="0" lvl="0" indent="-285750" algn="l" defTabSz="457200" rtl="0" eaLnBrk="1" fontAlgn="auto" latinLnBrk="0" hangingPunct="1">
                  <a:lnSpc>
                    <a:spcPts val="24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Python library: </a:t>
                </a:r>
                <a:r>
                  <a:rPr kumimoji="0" lang="zh-CN"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scipy.optimize</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285750" marR="0" lvl="0" indent="-285750" algn="l" defTabSz="457200" rtl="0" eaLnBrk="1" fontAlgn="auto" latinLnBrk="0" hangingPunct="1">
                  <a:lnSpc>
                    <a:spcPts val="2400"/>
                  </a:lnSpc>
                  <a:spcBef>
                    <a:spcPts val="0"/>
                  </a:spcBef>
                  <a:spcAft>
                    <a:spcPts val="0"/>
                  </a:spcAft>
                  <a:buClrTx/>
                  <a:buSzTx/>
                  <a:buFont typeface="Arial" panose="020B0604020202020204" pitchFamily="34" charset="0"/>
                  <a:buChar char="•"/>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Sequential Least Squares Programming (SLSQP) </a:t>
                </a:r>
              </a:p>
            </p:txBody>
          </p:sp>
          <p:sp>
            <p:nvSpPr>
              <p:cNvPr id="19" name="文本框 18">
                <a:extLst>
                  <a:ext uri="{FF2B5EF4-FFF2-40B4-BE49-F238E27FC236}">
                    <a16:creationId xmlns:a16="http://schemas.microsoft.com/office/drawing/2014/main" id="{41B5B8BD-B076-18E2-A31C-66ED20973F14}"/>
                  </a:ext>
                </a:extLst>
              </p:cNvPr>
              <p:cNvSpPr txBox="1"/>
              <p:nvPr/>
            </p:nvSpPr>
            <p:spPr>
              <a:xfrm>
                <a:off x="1100913" y="3817564"/>
                <a:ext cx="9861254" cy="981487"/>
              </a:xfrm>
              <a:prstGeom prst="rect">
                <a:avLst/>
              </a:prstGeom>
              <a:noFill/>
            </p:spPr>
            <p:txBody>
              <a:bodyPr wrap="square">
                <a:spAutoFit/>
              </a:bodyPr>
              <a:lstStyle/>
              <a:p>
                <a:pPr marL="0" marR="0" lvl="0" indent="0" algn="l" defTabSz="457200" rtl="0" eaLnBrk="1" fontAlgn="auto" latinLnBrk="0" hangingPunct="1">
                  <a:lnSpc>
                    <a:spcPts val="24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Constraints:</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Weight normalization: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The sum of all asset weights must equal 1, ensuring the entire budget is totally allocated.</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Non-negative weights: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All asset weights must be greater than or equal to zero, ensuring no short selling.</a:t>
                </a:r>
              </a:p>
            </p:txBody>
          </p:sp>
        </p:grpSp>
        <p:cxnSp>
          <p:nvCxnSpPr>
            <p:cNvPr id="42" name="直接箭头连接符 41">
              <a:extLst>
                <a:ext uri="{FF2B5EF4-FFF2-40B4-BE49-F238E27FC236}">
                  <a16:creationId xmlns:a16="http://schemas.microsoft.com/office/drawing/2014/main" id="{0B442EC2-BFB2-EDB4-60D7-0134AE2CCF93}"/>
                </a:ext>
              </a:extLst>
            </p:cNvPr>
            <p:cNvCxnSpPr>
              <a:cxnSpLocks/>
              <a:stCxn id="5" idx="1"/>
              <a:endCxn id="7" idx="3"/>
            </p:cNvCxnSpPr>
            <p:nvPr/>
          </p:nvCxnSpPr>
          <p:spPr>
            <a:xfrm flipH="1">
              <a:off x="5135526" y="3356273"/>
              <a:ext cx="2611304" cy="11009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箭头: 右 54">
            <a:extLst>
              <a:ext uri="{FF2B5EF4-FFF2-40B4-BE49-F238E27FC236}">
                <a16:creationId xmlns:a16="http://schemas.microsoft.com/office/drawing/2014/main" id="{3D14FD4F-28B7-21A8-A26C-361D16852C83}"/>
              </a:ext>
            </a:extLst>
          </p:cNvPr>
          <p:cNvSpPr/>
          <p:nvPr/>
        </p:nvSpPr>
        <p:spPr>
          <a:xfrm>
            <a:off x="11680380" y="3671747"/>
            <a:ext cx="511620" cy="293716"/>
          </a:xfrm>
          <a:prstGeom prst="rightArrow">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84968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92E82-AB04-329C-9EC9-7C596CAB5E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59B50B-6549-B3C3-063A-155EDFB97C2E}"/>
              </a:ext>
            </a:extLst>
          </p:cNvPr>
          <p:cNvSpPr>
            <a:spLocks noGrp="1"/>
          </p:cNvSpPr>
          <p:nvPr>
            <p:ph type="title"/>
          </p:nvPr>
        </p:nvSpPr>
        <p:spPr/>
        <p:txBody>
          <a:bodyPr/>
          <a:lstStyle/>
          <a:p>
            <a:r>
              <a:rPr lang="en-US" altLang="zh-CN" sz="3200" b="1" dirty="0"/>
              <a:t>Strategy</a:t>
            </a:r>
            <a:endParaRPr lang="zh-CN" altLang="en-US" b="1" dirty="0"/>
          </a:p>
        </p:txBody>
      </p:sp>
      <p:grpSp>
        <p:nvGrpSpPr>
          <p:cNvPr id="44" name="组合 43">
            <a:extLst>
              <a:ext uri="{FF2B5EF4-FFF2-40B4-BE49-F238E27FC236}">
                <a16:creationId xmlns:a16="http://schemas.microsoft.com/office/drawing/2014/main" id="{20AD51FB-A2D5-48CE-A21C-B74A8666C3D5}"/>
              </a:ext>
            </a:extLst>
          </p:cNvPr>
          <p:cNvGrpSpPr/>
          <p:nvPr/>
        </p:nvGrpSpPr>
        <p:grpSpPr>
          <a:xfrm>
            <a:off x="991985" y="1626522"/>
            <a:ext cx="10682563" cy="4250574"/>
            <a:chOff x="3014099" y="1590501"/>
            <a:chExt cx="8330003" cy="4250574"/>
          </a:xfrm>
        </p:grpSpPr>
        <p:sp>
          <p:nvSpPr>
            <p:cNvPr id="45" name="文本框 44">
              <a:extLst>
                <a:ext uri="{FF2B5EF4-FFF2-40B4-BE49-F238E27FC236}">
                  <a16:creationId xmlns:a16="http://schemas.microsoft.com/office/drawing/2014/main" id="{6739238B-2D87-C80C-7972-5F74CF60AB02}"/>
                </a:ext>
              </a:extLst>
            </p:cNvPr>
            <p:cNvSpPr txBox="1"/>
            <p:nvPr/>
          </p:nvSpPr>
          <p:spPr>
            <a:xfrm>
              <a:off x="3103277" y="1713968"/>
              <a:ext cx="8162165" cy="307777"/>
            </a:xfrm>
            <a:prstGeom prst="rect">
              <a:avLst/>
            </a:prstGeom>
            <a:solidFill>
              <a:schemeClr val="bg2">
                <a:lumMod val="7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Output</a:t>
              </a:r>
            </a:p>
          </p:txBody>
        </p:sp>
        <p:grpSp>
          <p:nvGrpSpPr>
            <p:cNvPr id="46" name="组合 45">
              <a:extLst>
                <a:ext uri="{FF2B5EF4-FFF2-40B4-BE49-F238E27FC236}">
                  <a16:creationId xmlns:a16="http://schemas.microsoft.com/office/drawing/2014/main" id="{363E3F7D-7136-4699-344F-5E32BAA0CA1F}"/>
                </a:ext>
              </a:extLst>
            </p:cNvPr>
            <p:cNvGrpSpPr/>
            <p:nvPr/>
          </p:nvGrpSpPr>
          <p:grpSpPr>
            <a:xfrm>
              <a:off x="3014099" y="1590501"/>
              <a:ext cx="8330003" cy="4250574"/>
              <a:chOff x="3014099" y="1590501"/>
              <a:chExt cx="8330003" cy="4250574"/>
            </a:xfrm>
          </p:grpSpPr>
          <p:sp>
            <p:nvSpPr>
              <p:cNvPr id="47" name="文本框 46">
                <a:extLst>
                  <a:ext uri="{FF2B5EF4-FFF2-40B4-BE49-F238E27FC236}">
                    <a16:creationId xmlns:a16="http://schemas.microsoft.com/office/drawing/2014/main" id="{F526FC33-5298-3E3C-7A1B-39E9FEA863DD}"/>
                  </a:ext>
                </a:extLst>
              </p:cNvPr>
              <p:cNvSpPr txBox="1"/>
              <p:nvPr/>
            </p:nvSpPr>
            <p:spPr>
              <a:xfrm>
                <a:off x="3104414" y="2026760"/>
                <a:ext cx="5470491" cy="3751476"/>
              </a:xfrm>
              <a:prstGeom prst="rect">
                <a:avLst/>
              </a:prstGeom>
              <a:noFill/>
            </p:spPr>
            <p:txBody>
              <a:bodyPr wrap="square">
                <a:spAutoFit/>
              </a:bodyPr>
              <a:lstStyle/>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err="1">
                    <a:ln>
                      <a:noFill/>
                    </a:ln>
                    <a:solidFill>
                      <a:srgbClr val="E7E6E6">
                        <a:lumMod val="50000"/>
                      </a:srgbClr>
                    </a:solidFill>
                    <a:effectLst/>
                    <a:uLnTx/>
                    <a:uFillTx/>
                    <a:latin typeface="Calibri" panose="020F0502020204030204"/>
                    <a:ea typeface="等线" panose="02010600030101010101" pitchFamily="2" charset="-122"/>
                    <a:cs typeface="+mn-cs"/>
                  </a:rPr>
                  <a:t>portfolio_performance</a:t>
                </a: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a:t>
                </a:r>
                <a:r>
                  <a:rPr kumimoji="0" lang="zh-CN" altLang="en-US"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This list stores the performance metrics of the portfolio for each parameter combination, including metrics like portfolio </a:t>
                </a: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return, risk, and Sharpe Ratio</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Each element in this list is a dictionary containing information about the portfolio performance at a specific rebalancing date.</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err="1">
                    <a:ln>
                      <a:noFill/>
                    </a:ln>
                    <a:solidFill>
                      <a:srgbClr val="E7E6E6">
                        <a:lumMod val="50000"/>
                      </a:srgbClr>
                    </a:solidFill>
                    <a:effectLst/>
                    <a:uLnTx/>
                    <a:uFillTx/>
                    <a:latin typeface="Calibri" panose="020F0502020204030204"/>
                    <a:ea typeface="等线" panose="02010600030101010101" pitchFamily="2" charset="-122"/>
                    <a:cs typeface="+mn-cs"/>
                  </a:rPr>
                  <a:t>weights_records</a:t>
                </a: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This list records the </a:t>
                </a: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asset weights for each rebalancing date</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err="1">
                    <a:ln>
                      <a:noFill/>
                    </a:ln>
                    <a:solidFill>
                      <a:srgbClr val="E7E6E6">
                        <a:lumMod val="50000"/>
                      </a:srgbClr>
                    </a:solidFill>
                    <a:effectLst/>
                    <a:uLnTx/>
                    <a:uFillTx/>
                    <a:latin typeface="Calibri" panose="020F0502020204030204"/>
                    <a:ea typeface="等线" panose="02010600030101010101" pitchFamily="2" charset="-122"/>
                    <a:cs typeface="+mn-cs"/>
                  </a:rPr>
                  <a:t>investment_records</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This list keeps track of </a:t>
                </a: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the investment amount allocated to each asset at each rebalancing point</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err="1">
                    <a:ln>
                      <a:noFill/>
                    </a:ln>
                    <a:solidFill>
                      <a:srgbClr val="E7E6E6">
                        <a:lumMod val="50000"/>
                      </a:srgbClr>
                    </a:solidFill>
                    <a:effectLst/>
                    <a:uLnTx/>
                    <a:uFillTx/>
                    <a:latin typeface="Calibri" panose="020F0502020204030204"/>
                    <a:ea typeface="等线" panose="02010600030101010101" pitchFamily="2" charset="-122"/>
                    <a:cs typeface="+mn-cs"/>
                  </a:rPr>
                  <a:t>shares_records</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This list stores </a:t>
                </a: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the number of shares held for each asset at each rebalancing date</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err="1">
                    <a:ln>
                      <a:noFill/>
                    </a:ln>
                    <a:solidFill>
                      <a:srgbClr val="E7E6E6">
                        <a:lumMod val="50000"/>
                      </a:srgbClr>
                    </a:solidFill>
                    <a:effectLst/>
                    <a:uLnTx/>
                    <a:uFillTx/>
                    <a:latin typeface="Calibri" panose="020F0502020204030204"/>
                    <a:ea typeface="等线" panose="02010600030101010101" pitchFamily="2" charset="-122"/>
                    <a:cs typeface="+mn-cs"/>
                  </a:rPr>
                  <a:t>hold_records</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This list records </a:t>
                </a: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the holding status of each asset over time</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a:t>
                </a:r>
              </a:p>
              <a:p>
                <a:pPr marL="342900" marR="0" lvl="0" indent="-342900" algn="l" defTabSz="457200" rtl="0" eaLnBrk="1" fontAlgn="auto" latinLnBrk="0" hangingPunct="1">
                  <a:lnSpc>
                    <a:spcPts val="2400"/>
                  </a:lnSpc>
                  <a:spcBef>
                    <a:spcPts val="0"/>
                  </a:spcBef>
                  <a:spcAft>
                    <a:spcPts val="0"/>
                  </a:spcAft>
                  <a:buClrTx/>
                  <a:buSzTx/>
                  <a:buFont typeface="+mj-lt"/>
                  <a:buAutoNum type="arabicPeriod"/>
                  <a:tabLst/>
                  <a:defRPr/>
                </a:pPr>
                <a:r>
                  <a:rPr kumimoji="0" lang="en-US" altLang="zh-CN" sz="1400" b="1" i="0" u="none" strike="noStrike" kern="1200" cap="none" spc="0" normalizeH="0" baseline="0" noProof="0" dirty="0" err="1">
                    <a:ln>
                      <a:noFill/>
                    </a:ln>
                    <a:solidFill>
                      <a:srgbClr val="E7E6E6">
                        <a:lumMod val="50000"/>
                      </a:srgbClr>
                    </a:solidFill>
                    <a:effectLst/>
                    <a:uLnTx/>
                    <a:uFillTx/>
                    <a:latin typeface="Calibri" panose="020F0502020204030204"/>
                    <a:ea typeface="等线" panose="02010600030101010101" pitchFamily="2" charset="-122"/>
                    <a:cs typeface="+mn-cs"/>
                  </a:rPr>
                  <a:t>trade_records</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This list keeps track of </a:t>
                </a: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the trades made at each rebalancing date</a:t>
                </a:r>
                <a:r>
                  <a:rPr kumimoji="0" lang="en-US" altLang="zh-CN" sz="1400" b="0"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 indicating how much was bought or sold.</a:t>
                </a:r>
              </a:p>
            </p:txBody>
          </p:sp>
          <p:sp>
            <p:nvSpPr>
              <p:cNvPr id="49" name="矩形 48">
                <a:extLst>
                  <a:ext uri="{FF2B5EF4-FFF2-40B4-BE49-F238E27FC236}">
                    <a16:creationId xmlns:a16="http://schemas.microsoft.com/office/drawing/2014/main" id="{8B3F2313-0276-D074-0A11-4E9F478AAAAC}"/>
                  </a:ext>
                </a:extLst>
              </p:cNvPr>
              <p:cNvSpPr/>
              <p:nvPr/>
            </p:nvSpPr>
            <p:spPr>
              <a:xfrm>
                <a:off x="3014099" y="1590501"/>
                <a:ext cx="8330003" cy="4250574"/>
              </a:xfrm>
              <a:prstGeom prst="rect">
                <a:avLst/>
              </a:prstGeom>
              <a:noFill/>
              <a:ln w="38100">
                <a:solidFill>
                  <a:schemeClr val="bg2">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sp>
        <p:nvSpPr>
          <p:cNvPr id="3" name="箭头: 右 2">
            <a:extLst>
              <a:ext uri="{FF2B5EF4-FFF2-40B4-BE49-F238E27FC236}">
                <a16:creationId xmlns:a16="http://schemas.microsoft.com/office/drawing/2014/main" id="{054F7D39-BBB9-7EB1-7BFE-E49DF2970A37}"/>
              </a:ext>
            </a:extLst>
          </p:cNvPr>
          <p:cNvSpPr/>
          <p:nvPr/>
        </p:nvSpPr>
        <p:spPr>
          <a:xfrm>
            <a:off x="112845" y="3663219"/>
            <a:ext cx="511620" cy="293716"/>
          </a:xfrm>
          <a:prstGeom prst="rightArrow">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右大括号 14">
            <a:extLst>
              <a:ext uri="{FF2B5EF4-FFF2-40B4-BE49-F238E27FC236}">
                <a16:creationId xmlns:a16="http://schemas.microsoft.com/office/drawing/2014/main" id="{42093096-1C92-D147-F22A-94AAD78A8C74}"/>
              </a:ext>
            </a:extLst>
          </p:cNvPr>
          <p:cNvSpPr/>
          <p:nvPr/>
        </p:nvSpPr>
        <p:spPr>
          <a:xfrm>
            <a:off x="8055684" y="2181232"/>
            <a:ext cx="366823" cy="3539083"/>
          </a:xfrm>
          <a:prstGeom prst="rightBrace">
            <a:avLst>
              <a:gd name="adj1" fmla="val 36247"/>
              <a:gd name="adj2" fmla="val 5000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cxnSp>
        <p:nvCxnSpPr>
          <p:cNvPr id="17" name="直接箭头连接符 16">
            <a:extLst>
              <a:ext uri="{FF2B5EF4-FFF2-40B4-BE49-F238E27FC236}">
                <a16:creationId xmlns:a16="http://schemas.microsoft.com/office/drawing/2014/main" id="{DD211CA0-3DA9-FF90-D604-1D5C62D0577A}"/>
              </a:ext>
            </a:extLst>
          </p:cNvPr>
          <p:cNvCxnSpPr>
            <a:stCxn id="15" idx="1"/>
          </p:cNvCxnSpPr>
          <p:nvPr/>
        </p:nvCxnSpPr>
        <p:spPr>
          <a:xfrm flipV="1">
            <a:off x="8422507" y="3024963"/>
            <a:ext cx="375935" cy="92581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539F3F0-E24E-3425-25AA-B67A196A9D8A}"/>
              </a:ext>
            </a:extLst>
          </p:cNvPr>
          <p:cNvCxnSpPr>
            <a:cxnSpLocks/>
          </p:cNvCxnSpPr>
          <p:nvPr/>
        </p:nvCxnSpPr>
        <p:spPr>
          <a:xfrm>
            <a:off x="8422507" y="3938519"/>
            <a:ext cx="375935" cy="101625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6E1445-DE90-EEF8-92EE-29C6CD59A256}"/>
              </a:ext>
            </a:extLst>
          </p:cNvPr>
          <p:cNvSpPr txBox="1"/>
          <p:nvPr/>
        </p:nvSpPr>
        <p:spPr>
          <a:xfrm>
            <a:off x="8790026" y="2655631"/>
            <a:ext cx="2546081"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Transit to Back-testing Part</a:t>
            </a:r>
            <a:endParaRPr kumimoji="0" lang="zh-CN" altLang="en-US"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endParaRPr>
          </a:p>
        </p:txBody>
      </p:sp>
      <p:sp>
        <p:nvSpPr>
          <p:cNvPr id="24" name="文本框 23">
            <a:extLst>
              <a:ext uri="{FF2B5EF4-FFF2-40B4-BE49-F238E27FC236}">
                <a16:creationId xmlns:a16="http://schemas.microsoft.com/office/drawing/2014/main" id="{9B5338F5-CB9D-42F6-097E-0300FBCC6A18}"/>
              </a:ext>
            </a:extLst>
          </p:cNvPr>
          <p:cNvSpPr txBox="1"/>
          <p:nvPr/>
        </p:nvSpPr>
        <p:spPr>
          <a:xfrm>
            <a:off x="8798442" y="4923701"/>
            <a:ext cx="2546082"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rPr>
              <a:t>Transit the summary to Chatbot</a:t>
            </a:r>
            <a:endParaRPr kumimoji="0" lang="zh-CN" altLang="en-US" sz="1400" b="1" i="0" u="none" strike="noStrike" kern="1200" cap="none" spc="0" normalizeH="0" baseline="0" noProof="0" dirty="0">
              <a:ln>
                <a:noFill/>
              </a:ln>
              <a:solidFill>
                <a:srgbClr val="E7E6E6">
                  <a:lumMod val="50000"/>
                </a:srgb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036185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BFECD-81B2-CE64-5738-FA2415EA78D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B600182-323A-7DF0-0EB3-1F0F9799D901}"/>
              </a:ext>
            </a:extLst>
          </p:cNvPr>
          <p:cNvSpPr>
            <a:spLocks noGrp="1"/>
          </p:cNvSpPr>
          <p:nvPr>
            <p:ph type="title"/>
          </p:nvPr>
        </p:nvSpPr>
        <p:spPr/>
        <p:txBody>
          <a:bodyPr/>
          <a:lstStyle/>
          <a:p>
            <a:r>
              <a:rPr lang="en-US" altLang="zh-CN" sz="3200" b="1" dirty="0"/>
              <a:t>Strategy</a:t>
            </a:r>
            <a:endParaRPr lang="zh-CN" altLang="en-US" b="1" dirty="0"/>
          </a:p>
        </p:txBody>
      </p:sp>
      <p:grpSp>
        <p:nvGrpSpPr>
          <p:cNvPr id="44" name="组合 43">
            <a:extLst>
              <a:ext uri="{FF2B5EF4-FFF2-40B4-BE49-F238E27FC236}">
                <a16:creationId xmlns:a16="http://schemas.microsoft.com/office/drawing/2014/main" id="{F9C238A1-2561-DCD8-C52E-41D9431763E3}"/>
              </a:ext>
            </a:extLst>
          </p:cNvPr>
          <p:cNvGrpSpPr/>
          <p:nvPr/>
        </p:nvGrpSpPr>
        <p:grpSpPr>
          <a:xfrm>
            <a:off x="372290" y="1610572"/>
            <a:ext cx="11589338" cy="4455301"/>
            <a:chOff x="3014099" y="1590501"/>
            <a:chExt cx="9037084" cy="4250574"/>
          </a:xfrm>
        </p:grpSpPr>
        <p:sp>
          <p:nvSpPr>
            <p:cNvPr id="45" name="文本框 44">
              <a:extLst>
                <a:ext uri="{FF2B5EF4-FFF2-40B4-BE49-F238E27FC236}">
                  <a16:creationId xmlns:a16="http://schemas.microsoft.com/office/drawing/2014/main" id="{3DB66054-F5BF-C800-A2DD-EA40E92D6587}"/>
                </a:ext>
              </a:extLst>
            </p:cNvPr>
            <p:cNvSpPr txBox="1"/>
            <p:nvPr/>
          </p:nvSpPr>
          <p:spPr>
            <a:xfrm>
              <a:off x="3103277" y="1713968"/>
              <a:ext cx="8837242" cy="293634"/>
            </a:xfrm>
            <a:prstGeom prst="rect">
              <a:avLst/>
            </a:prstGeom>
            <a:solidFill>
              <a:schemeClr val="accent5">
                <a:lumMod val="60000"/>
                <a:lumOff val="4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Output Summary</a:t>
              </a:r>
            </a:p>
          </p:txBody>
        </p:sp>
        <p:sp>
          <p:nvSpPr>
            <p:cNvPr id="49" name="矩形 48">
              <a:extLst>
                <a:ext uri="{FF2B5EF4-FFF2-40B4-BE49-F238E27FC236}">
                  <a16:creationId xmlns:a16="http://schemas.microsoft.com/office/drawing/2014/main" id="{936C1AE5-3468-65E8-833C-66A26066CEB4}"/>
                </a:ext>
              </a:extLst>
            </p:cNvPr>
            <p:cNvSpPr/>
            <p:nvPr/>
          </p:nvSpPr>
          <p:spPr>
            <a:xfrm>
              <a:off x="3014099" y="1590501"/>
              <a:ext cx="9037084" cy="4250574"/>
            </a:xfrm>
            <a:prstGeom prst="rect">
              <a:avLst/>
            </a:prstGeom>
            <a:noFill/>
            <a:ln w="38100">
              <a:solidFill>
                <a:schemeClr val="accent5">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sp>
        <p:nvSpPr>
          <p:cNvPr id="24" name="文本框 23">
            <a:extLst>
              <a:ext uri="{FF2B5EF4-FFF2-40B4-BE49-F238E27FC236}">
                <a16:creationId xmlns:a16="http://schemas.microsoft.com/office/drawing/2014/main" id="{622F3419-3B21-0370-E34B-AE2EB58D5AEA}"/>
              </a:ext>
            </a:extLst>
          </p:cNvPr>
          <p:cNvSpPr txBox="1"/>
          <p:nvPr/>
        </p:nvSpPr>
        <p:spPr>
          <a:xfrm>
            <a:off x="603049" y="2246237"/>
            <a:ext cx="293221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pitchFamily="2" charset="-122"/>
                <a:cs typeface="+mn-cs"/>
              </a:rPr>
              <a:t>Transit the summary to Chatbot:</a:t>
            </a:r>
            <a:endParaRPr kumimoji="0" lang="zh-CN" altLang="en-US" sz="1400" b="1"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pitchFamily="2" charset="-122"/>
              <a:cs typeface="+mn-cs"/>
            </a:endParaRPr>
          </a:p>
        </p:txBody>
      </p:sp>
      <p:pic>
        <p:nvPicPr>
          <p:cNvPr id="13" name="图片 12">
            <a:extLst>
              <a:ext uri="{FF2B5EF4-FFF2-40B4-BE49-F238E27FC236}">
                <a16:creationId xmlns:a16="http://schemas.microsoft.com/office/drawing/2014/main" id="{0A769FAC-0041-285A-57D7-C8D3F1FC8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25" y="3175108"/>
            <a:ext cx="10373982" cy="2421959"/>
          </a:xfrm>
          <a:prstGeom prst="rect">
            <a:avLst/>
          </a:prstGeom>
        </p:spPr>
      </p:pic>
      <p:sp>
        <p:nvSpPr>
          <p:cNvPr id="5" name="矩形 4">
            <a:extLst>
              <a:ext uri="{FF2B5EF4-FFF2-40B4-BE49-F238E27FC236}">
                <a16:creationId xmlns:a16="http://schemas.microsoft.com/office/drawing/2014/main" id="{24797EC3-75B4-4A1F-883E-262A65556C31}"/>
              </a:ext>
            </a:extLst>
          </p:cNvPr>
          <p:cNvSpPr/>
          <p:nvPr/>
        </p:nvSpPr>
        <p:spPr>
          <a:xfrm>
            <a:off x="603049" y="3051641"/>
            <a:ext cx="3232298" cy="270499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AA192D3A-4FED-0E4B-DEDE-E5E06888ED13}"/>
              </a:ext>
            </a:extLst>
          </p:cNvPr>
          <p:cNvSpPr txBox="1"/>
          <p:nvPr/>
        </p:nvSpPr>
        <p:spPr>
          <a:xfrm>
            <a:off x="603049" y="2672495"/>
            <a:ext cx="3232298" cy="307777"/>
          </a:xfrm>
          <a:prstGeom prst="rect">
            <a:avLst/>
          </a:prstGeom>
          <a:solidFill>
            <a:schemeClr val="accent5">
              <a:lumMod val="40000"/>
              <a:lumOff val="6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pitchFamily="2" charset="-122"/>
                <a:cs typeface="+mn-cs"/>
              </a:rPr>
              <a:t>Different Hyperparameter Combinations</a:t>
            </a:r>
            <a:endParaRPr kumimoji="0" lang="zh-CN" altLang="en-US" sz="1400" b="1"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C78F51F6-8381-6E8F-45C3-A7DB53B8411F}"/>
              </a:ext>
            </a:extLst>
          </p:cNvPr>
          <p:cNvSpPr/>
          <p:nvPr/>
        </p:nvSpPr>
        <p:spPr>
          <a:xfrm>
            <a:off x="3905071" y="3051641"/>
            <a:ext cx="3464943" cy="270499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文本框 7">
            <a:extLst>
              <a:ext uri="{FF2B5EF4-FFF2-40B4-BE49-F238E27FC236}">
                <a16:creationId xmlns:a16="http://schemas.microsoft.com/office/drawing/2014/main" id="{3034D7F3-4FD4-8763-6D9A-A306C70AB94E}"/>
              </a:ext>
            </a:extLst>
          </p:cNvPr>
          <p:cNvSpPr txBox="1"/>
          <p:nvPr/>
        </p:nvSpPr>
        <p:spPr>
          <a:xfrm>
            <a:off x="3905071" y="2675340"/>
            <a:ext cx="3464943" cy="307777"/>
          </a:xfrm>
          <a:prstGeom prst="rect">
            <a:avLst/>
          </a:prstGeom>
          <a:solidFill>
            <a:schemeClr val="accent6">
              <a:lumMod val="40000"/>
              <a:lumOff val="6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panose="020F0502020204030204"/>
                <a:ea typeface="等线" panose="02010600030101010101" pitchFamily="2" charset="-122"/>
                <a:cs typeface="+mn-cs"/>
              </a:rPr>
              <a:t>Portfolio Average Performance Indicators</a:t>
            </a:r>
            <a:endParaRPr kumimoji="0" lang="zh-CN" altLang="en-US" sz="1400" b="1" i="0" u="none" strike="noStrike" kern="1200" cap="none" spc="0" normalizeH="0" baseline="0" noProof="0" dirty="0">
              <a:ln>
                <a:noFill/>
              </a:ln>
              <a:solidFill>
                <a:srgbClr val="70AD47">
                  <a:lumMod val="75000"/>
                </a:srgbClr>
              </a:solidFill>
              <a:effectLst/>
              <a:uLnTx/>
              <a:uFillTx/>
              <a:latin typeface="Calibri"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04F62B7D-2089-D31E-2504-29DB5BC8603D}"/>
              </a:ext>
            </a:extLst>
          </p:cNvPr>
          <p:cNvSpPr/>
          <p:nvPr/>
        </p:nvSpPr>
        <p:spPr>
          <a:xfrm>
            <a:off x="7479963" y="3033589"/>
            <a:ext cx="2320250" cy="2704995"/>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3C5CB9FE-4F5F-1E3E-6807-01E32236071E}"/>
              </a:ext>
            </a:extLst>
          </p:cNvPr>
          <p:cNvSpPr txBox="1"/>
          <p:nvPr/>
        </p:nvSpPr>
        <p:spPr>
          <a:xfrm>
            <a:off x="7489036" y="2672495"/>
            <a:ext cx="2311178" cy="307777"/>
          </a:xfrm>
          <a:prstGeom prst="rect">
            <a:avLst/>
          </a:prstGeom>
          <a:solidFill>
            <a:schemeClr val="accent4">
              <a:lumMod val="40000"/>
              <a:lumOff val="6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50" normalizeH="0" baseline="0" noProof="0" dirty="0">
                <a:ln>
                  <a:noFill/>
                </a:ln>
                <a:solidFill>
                  <a:srgbClr val="FFC000">
                    <a:lumMod val="75000"/>
                  </a:srgbClr>
                </a:solidFill>
                <a:effectLst/>
                <a:uLnTx/>
                <a:uFillTx/>
                <a:latin typeface="Calibri" panose="020F0502020204030204"/>
                <a:ea typeface="等线" panose="02010600030101010101" pitchFamily="2" charset="-122"/>
                <a:cs typeface="+mn-cs"/>
              </a:rPr>
              <a:t>Last-day Portfolio Combination</a:t>
            </a:r>
            <a:endParaRPr kumimoji="0" lang="zh-CN" altLang="en-US" sz="1400" b="1" i="0" u="none" strike="noStrike" kern="1200" cap="none" spc="-50" normalizeH="0" baseline="0" noProof="0" dirty="0">
              <a:ln>
                <a:noFill/>
              </a:ln>
              <a:solidFill>
                <a:srgbClr val="FFC000">
                  <a:lumMod val="75000"/>
                </a:srgbClr>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B92C5EF6-DBB7-9A50-2305-D8F1AD4AE819}"/>
              </a:ext>
            </a:extLst>
          </p:cNvPr>
          <p:cNvSpPr/>
          <p:nvPr/>
        </p:nvSpPr>
        <p:spPr>
          <a:xfrm>
            <a:off x="9910162" y="3033588"/>
            <a:ext cx="997145" cy="270499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3063D6C3-2F68-8427-083D-5209C1EECF64}"/>
              </a:ext>
            </a:extLst>
          </p:cNvPr>
          <p:cNvSpPr txBox="1"/>
          <p:nvPr/>
        </p:nvSpPr>
        <p:spPr>
          <a:xfrm>
            <a:off x="9934291" y="2664077"/>
            <a:ext cx="983559" cy="307777"/>
          </a:xfrm>
          <a:prstGeom prst="rect">
            <a:avLst/>
          </a:prstGeom>
          <a:solidFill>
            <a:schemeClr val="accent2">
              <a:lumMod val="40000"/>
              <a:lumOff val="6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5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rPr>
              <a:t>Risk Score</a:t>
            </a:r>
            <a:endParaRPr kumimoji="0" lang="zh-CN" altLang="en-US" sz="1400" b="1" i="0" u="none" strike="noStrike" kern="1200" cap="none" spc="-5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endParaRPr>
          </a:p>
        </p:txBody>
      </p:sp>
      <p:sp>
        <p:nvSpPr>
          <p:cNvPr id="14" name="文本框 13">
            <a:extLst>
              <a:ext uri="{FF2B5EF4-FFF2-40B4-BE49-F238E27FC236}">
                <a16:creationId xmlns:a16="http://schemas.microsoft.com/office/drawing/2014/main" id="{FA26DEC9-7805-AB12-96B7-8CA5B58801A3}"/>
              </a:ext>
            </a:extLst>
          </p:cNvPr>
          <p:cNvSpPr txBox="1"/>
          <p:nvPr/>
        </p:nvSpPr>
        <p:spPr>
          <a:xfrm>
            <a:off x="4208954" y="2151540"/>
            <a:ext cx="340549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5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rPr>
              <a:t>This table is sorted </a:t>
            </a:r>
            <a:r>
              <a:rPr kumimoji="0" lang="en-US" altLang="zh-CN" sz="1400" b="0" i="0" u="none" strike="noStrike" kern="1200" cap="none" spc="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rPr>
              <a:t>in descending order  of </a:t>
            </a:r>
            <a:r>
              <a:rPr kumimoji="0" lang="en-US" altLang="zh-CN" sz="1400" b="1" i="0" u="none" strike="noStrike" kern="1200" cap="none" spc="-5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rPr>
              <a:t>Volatility</a:t>
            </a:r>
            <a:endParaRPr kumimoji="0" lang="zh-CN" altLang="en-US" sz="1400" b="1" i="0" u="none" strike="noStrike" kern="1200" cap="none" spc="-5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endParaRPr>
          </a:p>
        </p:txBody>
      </p:sp>
      <p:cxnSp>
        <p:nvCxnSpPr>
          <p:cNvPr id="19" name="直接箭头连接符 18">
            <a:extLst>
              <a:ext uri="{FF2B5EF4-FFF2-40B4-BE49-F238E27FC236}">
                <a16:creationId xmlns:a16="http://schemas.microsoft.com/office/drawing/2014/main" id="{297CB759-1134-7BE5-EE84-BD55D44304CD}"/>
              </a:ext>
            </a:extLst>
          </p:cNvPr>
          <p:cNvCxnSpPr>
            <a:cxnSpLocks/>
          </p:cNvCxnSpPr>
          <p:nvPr/>
        </p:nvCxnSpPr>
        <p:spPr>
          <a:xfrm>
            <a:off x="5911702" y="2664077"/>
            <a:ext cx="0" cy="5330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曲线 15">
            <a:extLst>
              <a:ext uri="{FF2B5EF4-FFF2-40B4-BE49-F238E27FC236}">
                <a16:creationId xmlns:a16="http://schemas.microsoft.com/office/drawing/2014/main" id="{87367E00-42E7-7D50-889F-3781C7797412}"/>
              </a:ext>
            </a:extLst>
          </p:cNvPr>
          <p:cNvCxnSpPr>
            <a:stCxn id="7" idx="2"/>
            <a:endCxn id="11" idx="2"/>
          </p:cNvCxnSpPr>
          <p:nvPr/>
        </p:nvCxnSpPr>
        <p:spPr>
          <a:xfrm rot="5400000" flipH="1" flipV="1">
            <a:off x="8014112" y="3362014"/>
            <a:ext cx="18053" cy="4771192"/>
          </a:xfrm>
          <a:prstGeom prst="curvedConnector3">
            <a:avLst>
              <a:gd name="adj1" fmla="val -1266272"/>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4A879C5-559D-9FE7-AD79-AD7431394EB3}"/>
              </a:ext>
            </a:extLst>
          </p:cNvPr>
          <p:cNvSpPr txBox="1"/>
          <p:nvPr/>
        </p:nvSpPr>
        <p:spPr>
          <a:xfrm>
            <a:off x="8531871" y="2086446"/>
            <a:ext cx="3500715"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rPr>
              <a:t>Risk Score represents the </a:t>
            </a:r>
            <a:r>
              <a:rPr kumimoji="0" lang="en-US" altLang="zh-CN" sz="1400" b="1" i="0" u="none" strike="noStrike" kern="1200" cap="none" spc="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rPr>
              <a:t>percentile rank </a:t>
            </a:r>
            <a:r>
              <a:rPr kumimoji="0" lang="en-US" altLang="zh-CN" sz="1400" b="0" i="0" u="none" strike="noStrike" kern="1200" cap="none" spc="0" normalizeH="0" baseline="0" noProof="0" dirty="0">
                <a:ln>
                  <a:noFill/>
                </a:ln>
                <a:solidFill>
                  <a:srgbClr val="ED7D31">
                    <a:lumMod val="75000"/>
                  </a:srgbClr>
                </a:solidFill>
                <a:effectLst/>
                <a:uLnTx/>
                <a:uFillTx/>
                <a:latin typeface="Calibri" panose="020F0502020204030204"/>
                <a:ea typeface="等线" panose="02010600030101010101" pitchFamily="2" charset="-122"/>
                <a:cs typeface="+mn-cs"/>
              </a:rPr>
              <a:t>of each hyperparameter combination.</a:t>
            </a:r>
          </a:p>
        </p:txBody>
      </p:sp>
      <p:cxnSp>
        <p:nvCxnSpPr>
          <p:cNvPr id="21" name="直接箭头连接符 20">
            <a:extLst>
              <a:ext uri="{FF2B5EF4-FFF2-40B4-BE49-F238E27FC236}">
                <a16:creationId xmlns:a16="http://schemas.microsoft.com/office/drawing/2014/main" id="{46F59D6E-A2FF-965D-FF16-1685E67C895B}"/>
              </a:ext>
            </a:extLst>
          </p:cNvPr>
          <p:cNvCxnSpPr>
            <a:cxnSpLocks/>
          </p:cNvCxnSpPr>
          <p:nvPr/>
        </p:nvCxnSpPr>
        <p:spPr>
          <a:xfrm flipV="1">
            <a:off x="10848753" y="2524495"/>
            <a:ext cx="0" cy="5092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820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31a9170d476_0_264"/>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8" name="Google Shape;598;g31a9170d476_0_264"/>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9" name="Google Shape;599;g31a9170d476_0_264"/>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600" name="Google Shape;600;g31a9170d476_0_264"/>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601" name="Google Shape;601;g31a9170d476_0_264"/>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602" name="Google Shape;602;g31a9170d476_0_264"/>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603" name="Google Shape;603;g31a9170d476_0_264"/>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604" name="Google Shape;604;g31a9170d476_0_264"/>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05" name="Google Shape;605;g31a9170d476_0_264"/>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06" name="Google Shape;606;g31a9170d476_0_264"/>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07" name="Google Shape;607;g31a9170d476_0_264"/>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08" name="Google Shape;608;g31a9170d476_0_264"/>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609" name="Google Shape;609;g31a9170d476_0_264"/>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610" name="Google Shape;610;g31a9170d476_0_264"/>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611" name="Google Shape;611;g31a9170d476_0_264"/>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612" name="Google Shape;612;g31a9170d476_0_264"/>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613" name="Google Shape;613;g31a9170d476_0_264"/>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614" name="Google Shape;614;g31a9170d476_0_264"/>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15" name="Google Shape;615;g31a9170d476_0_264"/>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616" name="Google Shape;616;g31a9170d476_0_264"/>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617" name="Google Shape;617;g31a9170d476_0_264"/>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18" name="Google Shape;618;g31a9170d476_0_264"/>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619" name="Google Shape;619;g31a9170d476_0_264"/>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20" name="Google Shape;620;g31a9170d476_0_264"/>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621" name="Google Shape;621;g31a9170d476_0_264"/>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g31a9170d476_0_264"/>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623" name="Google Shape;623;g31a9170d476_0_264"/>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grpSp>
        <p:nvGrpSpPr>
          <p:cNvPr id="624" name="Google Shape;624;g31a9170d476_0_264"/>
          <p:cNvGrpSpPr/>
          <p:nvPr/>
        </p:nvGrpSpPr>
        <p:grpSpPr>
          <a:xfrm>
            <a:off x="5894075" y="3722575"/>
            <a:ext cx="5764562" cy="1248300"/>
            <a:chOff x="6009050" y="-772762"/>
            <a:chExt cx="5764562" cy="1248300"/>
          </a:xfrm>
        </p:grpSpPr>
        <p:sp>
          <p:nvSpPr>
            <p:cNvPr id="625" name="Google Shape;625;g31a9170d476_0_264"/>
            <p:cNvSpPr/>
            <p:nvPr/>
          </p:nvSpPr>
          <p:spPr>
            <a:xfrm>
              <a:off x="6009050" y="-772762"/>
              <a:ext cx="4962000" cy="1248300"/>
            </a:xfrm>
            <a:prstGeom prst="rect">
              <a:avLst/>
            </a:prstGeom>
            <a:solidFill>
              <a:srgbClr val="000000">
                <a:alpha val="0"/>
              </a:srgbClr>
            </a:solidFill>
            <a:ln w="38100" cap="flat" cmpd="sng">
              <a:solidFill>
                <a:srgbClr val="FF00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626" name="Google Shape;626;g31a9170d476_0_264"/>
            <p:cNvPicPr preferRelativeResize="0"/>
            <p:nvPr/>
          </p:nvPicPr>
          <p:blipFill>
            <a:blip r:embed="rId3">
              <a:alphaModFix/>
            </a:blip>
            <a:stretch>
              <a:fillRect/>
            </a:stretch>
          </p:blipFill>
          <p:spPr>
            <a:xfrm>
              <a:off x="11225513" y="-422662"/>
              <a:ext cx="548100" cy="5481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30"/>
        <p:cNvGrpSpPr/>
        <p:nvPr/>
      </p:nvGrpSpPr>
      <p:grpSpPr>
        <a:xfrm>
          <a:off x="0" y="0"/>
          <a:ext cx="0" cy="0"/>
          <a:chOff x="0" y="0"/>
          <a:chExt cx="0" cy="0"/>
        </a:xfrm>
      </p:grpSpPr>
      <p:sp>
        <p:nvSpPr>
          <p:cNvPr id="631" name="Google Shape;631;g2d61c0a2240_0_9"/>
          <p:cNvSpPr txBox="1">
            <a:spLocks noGrp="1"/>
          </p:cNvSpPr>
          <p:nvPr>
            <p:ph type="title"/>
          </p:nvPr>
        </p:nvSpPr>
        <p:spPr>
          <a:xfrm>
            <a:off x="838200" y="86950"/>
            <a:ext cx="10515600" cy="1308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Gill Sans"/>
              <a:buNone/>
            </a:pPr>
            <a:r>
              <a:rPr lang="en-US" sz="3200">
                <a:latin typeface="Gill Sans"/>
                <a:ea typeface="Gill Sans"/>
                <a:cs typeface="Gill Sans"/>
                <a:sym typeface="Gill Sans"/>
              </a:rPr>
              <a:t>Back-testing Workflow</a:t>
            </a:r>
            <a:endParaRPr/>
          </a:p>
        </p:txBody>
      </p:sp>
      <p:sp>
        <p:nvSpPr>
          <p:cNvPr id="632" name="Google Shape;632;g2d61c0a2240_0_9"/>
          <p:cNvSpPr txBox="1">
            <a:spLocks noGrp="1"/>
          </p:cNvSpPr>
          <p:nvPr>
            <p:ph type="body" idx="1"/>
          </p:nvPr>
        </p:nvSpPr>
        <p:spPr>
          <a:xfrm>
            <a:off x="909500" y="1120525"/>
            <a:ext cx="10515600" cy="1911300"/>
          </a:xfrm>
          <a:prstGeom prst="rect">
            <a:avLst/>
          </a:prstGeom>
          <a:noFill/>
          <a:ln>
            <a:noFill/>
          </a:ln>
        </p:spPr>
        <p:txBody>
          <a:bodyPr spcFirstLastPara="1" wrap="square" lIns="91425" tIns="45700" rIns="91425" bIns="45700" anchor="t" anchorCtr="0">
            <a:normAutofit/>
          </a:bodyPr>
          <a:lstStyle/>
          <a:p>
            <a:pPr marL="457200" lvl="0" indent="-374650" algn="l" rtl="0">
              <a:lnSpc>
                <a:spcPct val="120000"/>
              </a:lnSpc>
              <a:spcBef>
                <a:spcPts val="0"/>
              </a:spcBef>
              <a:spcAft>
                <a:spcPts val="0"/>
              </a:spcAft>
              <a:buSzPts val="2300"/>
              <a:buChar char="•"/>
            </a:pPr>
            <a:r>
              <a:rPr lang="en-US" sz="2300" dirty="0"/>
              <a:t>Data collected from historical stock prices. Stocks included all S&amp;P 500 Stocks</a:t>
            </a:r>
            <a:endParaRPr sz="2300" dirty="0"/>
          </a:p>
          <a:p>
            <a:pPr marL="457200" lvl="0" indent="-374650" algn="l" rtl="0">
              <a:lnSpc>
                <a:spcPct val="120000"/>
              </a:lnSpc>
              <a:spcBef>
                <a:spcPts val="0"/>
              </a:spcBef>
              <a:spcAft>
                <a:spcPts val="0"/>
              </a:spcAft>
              <a:buSzPts val="2300"/>
              <a:buChar char="•"/>
            </a:pPr>
            <a:r>
              <a:rPr lang="en-US" sz="2300" dirty="0"/>
              <a:t>Benchmark: S&amp;P 500 used for comparative performance analysis.</a:t>
            </a:r>
            <a:endParaRPr sz="2300" dirty="0"/>
          </a:p>
          <a:p>
            <a:pPr marL="457200" lvl="0" indent="-374650" algn="l" rtl="0">
              <a:lnSpc>
                <a:spcPct val="120000"/>
              </a:lnSpc>
              <a:spcBef>
                <a:spcPts val="0"/>
              </a:spcBef>
              <a:spcAft>
                <a:spcPts val="0"/>
              </a:spcAft>
              <a:buSzPts val="2300"/>
              <a:buChar char="•"/>
            </a:pPr>
            <a:r>
              <a:rPr lang="en-US" sz="2300" dirty="0"/>
              <a:t>Use </a:t>
            </a:r>
            <a:r>
              <a:rPr lang="en-US" sz="2300" dirty="0">
                <a:solidFill>
                  <a:srgbClr val="FF0000"/>
                </a:solidFill>
              </a:rPr>
              <a:t>Price Matrix, Trade Matrix </a:t>
            </a:r>
            <a:r>
              <a:rPr lang="en-US" sz="2300" dirty="0">
                <a:solidFill>
                  <a:schemeClr val="tx1"/>
                </a:solidFill>
              </a:rPr>
              <a:t>and</a:t>
            </a:r>
            <a:r>
              <a:rPr lang="en-US" sz="2300" dirty="0">
                <a:solidFill>
                  <a:srgbClr val="FF0000"/>
                </a:solidFill>
              </a:rPr>
              <a:t> Holdings Matrix</a:t>
            </a:r>
            <a:r>
              <a:rPr lang="en-US" sz="2300" dirty="0">
                <a:solidFill>
                  <a:srgbClr val="000000"/>
                </a:solidFill>
              </a:rPr>
              <a:t> to do the back-testing </a:t>
            </a:r>
            <a:endParaRPr sz="2300" dirty="0">
              <a:solidFill>
                <a:srgbClr val="000000"/>
              </a:solidFill>
            </a:endParaRPr>
          </a:p>
          <a:p>
            <a:pPr marL="0" lvl="0" indent="0" algn="l" rtl="0">
              <a:lnSpc>
                <a:spcPct val="120000"/>
              </a:lnSpc>
              <a:spcBef>
                <a:spcPts val="0"/>
              </a:spcBef>
              <a:spcAft>
                <a:spcPts val="0"/>
              </a:spcAft>
              <a:buNone/>
            </a:pPr>
            <a:r>
              <a:rPr lang="en-US" sz="2300" dirty="0">
                <a:solidFill>
                  <a:srgbClr val="000000"/>
                </a:solidFill>
              </a:rPr>
              <a:t>	1. </a:t>
            </a:r>
            <a:r>
              <a:rPr lang="en-US" sz="2300" dirty="0">
                <a:solidFill>
                  <a:srgbClr val="FF0000"/>
                </a:solidFill>
              </a:rPr>
              <a:t>Price Matrix</a:t>
            </a:r>
            <a:r>
              <a:rPr lang="en-US" sz="2300" dirty="0"/>
              <a:t>: Records stock prices.</a:t>
            </a:r>
            <a:endParaRPr sz="2300" dirty="0"/>
          </a:p>
        </p:txBody>
      </p:sp>
      <p:pic>
        <p:nvPicPr>
          <p:cNvPr id="633" name="Google Shape;633;g2d61c0a2240_0_9"/>
          <p:cNvPicPr preferRelativeResize="0"/>
          <p:nvPr/>
        </p:nvPicPr>
        <p:blipFill rotWithShape="1">
          <a:blip r:embed="rId3">
            <a:alphaModFix/>
          </a:blip>
          <a:srcRect/>
          <a:stretch/>
        </p:blipFill>
        <p:spPr>
          <a:xfrm>
            <a:off x="1006075" y="3031825"/>
            <a:ext cx="9603699" cy="327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title"/>
          </p:nvPr>
        </p:nvSpPr>
        <p:spPr>
          <a:xfrm>
            <a:off x="1451578" y="344509"/>
            <a:ext cx="9603275" cy="1049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sz="3200" dirty="0"/>
              <a:t>Project Introduction</a:t>
            </a:r>
            <a:endParaRPr dirty="0"/>
          </a:p>
        </p:txBody>
      </p:sp>
      <p:sp>
        <p:nvSpPr>
          <p:cNvPr id="186" name="Google Shape;186;p3"/>
          <p:cNvSpPr txBox="1">
            <a:spLocks noGrp="1"/>
          </p:cNvSpPr>
          <p:nvPr>
            <p:ph type="body" idx="1"/>
          </p:nvPr>
        </p:nvSpPr>
        <p:spPr>
          <a:xfrm>
            <a:off x="1451575" y="1547701"/>
            <a:ext cx="9510900" cy="2550600"/>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SzPts val="2000"/>
              <a:buChar char="•"/>
            </a:pPr>
            <a:r>
              <a:rPr lang="en-US"/>
              <a:t>The primary goals of this project are to </a:t>
            </a:r>
            <a:r>
              <a:rPr lang="en-US" b="1"/>
              <a:t>develop a robust framework </a:t>
            </a:r>
            <a:r>
              <a:rPr lang="en-US"/>
              <a:t>that integrates Agentic-AI into the investment decision-making process and to create a virtual advisory team capable of outperforming traditional investment methods.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sp>
        <p:nvSpPr>
          <p:cNvPr id="638" name="Google Shape;638;g2d61c0a2240_0_106"/>
          <p:cNvSpPr txBox="1">
            <a:spLocks noGrp="1"/>
          </p:cNvSpPr>
          <p:nvPr>
            <p:ph type="title"/>
          </p:nvPr>
        </p:nvSpPr>
        <p:spPr>
          <a:xfrm>
            <a:off x="387927" y="130473"/>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Gill Sans"/>
              <a:buNone/>
            </a:pPr>
            <a:r>
              <a:rPr lang="en-US" sz="3200" dirty="0">
                <a:latin typeface="Gill Sans"/>
                <a:ea typeface="Gill Sans"/>
                <a:cs typeface="Gill Sans"/>
                <a:sym typeface="Gill Sans"/>
              </a:rPr>
              <a:t>Back-testing Workflow</a:t>
            </a:r>
            <a:endParaRPr dirty="0"/>
          </a:p>
        </p:txBody>
      </p:sp>
      <p:sp>
        <p:nvSpPr>
          <p:cNvPr id="639" name="Google Shape;639;g2d61c0a2240_0_106"/>
          <p:cNvSpPr txBox="1">
            <a:spLocks noGrp="1"/>
          </p:cNvSpPr>
          <p:nvPr>
            <p:ph type="body" idx="1"/>
          </p:nvPr>
        </p:nvSpPr>
        <p:spPr>
          <a:xfrm>
            <a:off x="271549" y="1456173"/>
            <a:ext cx="5460000" cy="40662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None/>
            </a:pPr>
            <a:r>
              <a:rPr lang="en-US" sz="2300" dirty="0"/>
              <a:t>• Creation of trade matrix and holdings matrix:</a:t>
            </a:r>
            <a:endParaRPr sz="2300" dirty="0"/>
          </a:p>
          <a:p>
            <a:pPr marL="228600" lvl="0" indent="0" algn="l" rtl="0">
              <a:lnSpc>
                <a:spcPct val="120000"/>
              </a:lnSpc>
              <a:spcBef>
                <a:spcPts val="1000"/>
              </a:spcBef>
              <a:spcAft>
                <a:spcPts val="0"/>
              </a:spcAft>
              <a:buNone/>
            </a:pPr>
            <a:r>
              <a:rPr lang="en-US" sz="2300" dirty="0"/>
              <a:t>2.</a:t>
            </a:r>
            <a:r>
              <a:rPr lang="en-US" sz="2300" dirty="0">
                <a:solidFill>
                  <a:srgbClr val="FF0000"/>
                </a:solidFill>
              </a:rPr>
              <a:t>Trade Matrix</a:t>
            </a:r>
            <a:r>
              <a:rPr lang="en-US" sz="2300" dirty="0"/>
              <a:t>: Records daily trading actions .(Top Right)</a:t>
            </a:r>
            <a:endParaRPr sz="2300" dirty="0"/>
          </a:p>
          <a:p>
            <a:pPr marL="228600" lvl="0" indent="0" algn="l" rtl="0">
              <a:lnSpc>
                <a:spcPct val="120000"/>
              </a:lnSpc>
              <a:spcBef>
                <a:spcPts val="1000"/>
              </a:spcBef>
              <a:spcAft>
                <a:spcPts val="0"/>
              </a:spcAft>
              <a:buNone/>
            </a:pPr>
            <a:r>
              <a:rPr lang="en-US" sz="2300" dirty="0"/>
              <a:t>3.</a:t>
            </a:r>
            <a:r>
              <a:rPr lang="en-US" sz="2300" dirty="0">
                <a:solidFill>
                  <a:srgbClr val="FF0000"/>
                </a:solidFill>
              </a:rPr>
              <a:t>Holdings Matrix</a:t>
            </a:r>
            <a:r>
              <a:rPr lang="en-US" sz="2300" dirty="0"/>
              <a:t>: Tracks portfolio holdings over time.(Bottom Right)</a:t>
            </a:r>
            <a:endParaRPr sz="2300" dirty="0"/>
          </a:p>
        </p:txBody>
      </p:sp>
      <p:pic>
        <p:nvPicPr>
          <p:cNvPr id="640" name="Google Shape;640;g2d61c0a2240_0_106"/>
          <p:cNvPicPr preferRelativeResize="0"/>
          <p:nvPr/>
        </p:nvPicPr>
        <p:blipFill rotWithShape="1">
          <a:blip r:embed="rId3">
            <a:alphaModFix/>
          </a:blip>
          <a:srcRect r="11237" b="-4646"/>
          <a:stretch/>
        </p:blipFill>
        <p:spPr>
          <a:xfrm>
            <a:off x="5503900" y="335586"/>
            <a:ext cx="6554523" cy="2899764"/>
          </a:xfrm>
          <a:prstGeom prst="rect">
            <a:avLst/>
          </a:prstGeom>
          <a:noFill/>
          <a:ln>
            <a:noFill/>
          </a:ln>
        </p:spPr>
      </p:pic>
      <p:pic>
        <p:nvPicPr>
          <p:cNvPr id="641" name="Google Shape;641;g2d61c0a2240_0_106"/>
          <p:cNvPicPr preferRelativeResize="0"/>
          <p:nvPr/>
        </p:nvPicPr>
        <p:blipFill>
          <a:blip r:embed="rId4">
            <a:alphaModFix/>
          </a:blip>
          <a:stretch>
            <a:fillRect/>
          </a:stretch>
        </p:blipFill>
        <p:spPr>
          <a:xfrm>
            <a:off x="5542551" y="3298875"/>
            <a:ext cx="6554524" cy="2655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Google Shape;646;g2d61c0a2240_0_204"/>
          <p:cNvSpPr txBox="1">
            <a:spLocks noGrp="1"/>
          </p:cNvSpPr>
          <p:nvPr>
            <p:ph type="title"/>
          </p:nvPr>
        </p:nvSpPr>
        <p:spPr>
          <a:xfrm>
            <a:off x="113932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sz="3200" b="0" i="0" cap="none" dirty="0">
                <a:latin typeface="Gill Sans"/>
                <a:ea typeface="Gill Sans"/>
                <a:cs typeface="Gill Sans"/>
                <a:sym typeface="Gill Sans"/>
              </a:rPr>
              <a:t>C</a:t>
            </a:r>
            <a:r>
              <a:rPr lang="en-US" altLang="zh-CN" sz="3200" b="0" i="0" cap="none" dirty="0">
                <a:latin typeface="Gill Sans"/>
                <a:ea typeface="Gill Sans"/>
                <a:cs typeface="Gill Sans"/>
                <a:sym typeface="Gill Sans"/>
              </a:rPr>
              <a:t>ommission fees</a:t>
            </a:r>
            <a:endParaRPr dirty="0"/>
          </a:p>
        </p:txBody>
      </p:sp>
      <p:sp>
        <p:nvSpPr>
          <p:cNvPr id="647" name="Google Shape;647;g2d61c0a2240_0_204"/>
          <p:cNvSpPr txBox="1">
            <a:spLocks noGrp="1"/>
          </p:cNvSpPr>
          <p:nvPr>
            <p:ph type="body" idx="1"/>
          </p:nvPr>
        </p:nvSpPr>
        <p:spPr>
          <a:xfrm>
            <a:off x="760913" y="1111275"/>
            <a:ext cx="10515600" cy="16035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20000"/>
              </a:lnSpc>
              <a:spcBef>
                <a:spcPts val="0"/>
              </a:spcBef>
              <a:spcAft>
                <a:spcPts val="0"/>
              </a:spcAft>
              <a:buNone/>
            </a:pPr>
            <a:r>
              <a:rPr lang="en-US" sz="2300" dirty="0"/>
              <a:t>• Buy Fee Rate: 0.0049$ per stock, Sell Fee Rate: 0.0030$ per stock.</a:t>
            </a:r>
            <a:endParaRPr sz="2300" dirty="0"/>
          </a:p>
          <a:p>
            <a:pPr marL="228600" lvl="0" indent="0" algn="l" rtl="0">
              <a:lnSpc>
                <a:spcPct val="120000"/>
              </a:lnSpc>
              <a:spcBef>
                <a:spcPts val="1000"/>
              </a:spcBef>
              <a:spcAft>
                <a:spcPts val="0"/>
              </a:spcAft>
              <a:buNone/>
            </a:pPr>
            <a:r>
              <a:rPr lang="en-US" sz="2300" dirty="0"/>
              <a:t>• Adjusted portfolio values to include fees for realistic performance metrics.</a:t>
            </a:r>
            <a:endParaRPr sz="2300" dirty="0"/>
          </a:p>
          <a:p>
            <a:pPr marL="228600" lvl="0" indent="0" algn="l" rtl="0">
              <a:lnSpc>
                <a:spcPct val="120000"/>
              </a:lnSpc>
              <a:spcBef>
                <a:spcPts val="1000"/>
              </a:spcBef>
              <a:spcAft>
                <a:spcPts val="0"/>
              </a:spcAft>
              <a:buNone/>
            </a:pPr>
            <a:r>
              <a:rPr lang="en-US" sz="2300" dirty="0"/>
              <a:t>• Cumulative fees tracked over the back-testing period.</a:t>
            </a:r>
            <a:endParaRPr sz="2300" dirty="0"/>
          </a:p>
        </p:txBody>
      </p:sp>
      <p:pic>
        <p:nvPicPr>
          <p:cNvPr id="648" name="Google Shape;648;g2d61c0a2240_0_204"/>
          <p:cNvPicPr preferRelativeResize="0"/>
          <p:nvPr/>
        </p:nvPicPr>
        <p:blipFill>
          <a:blip r:embed="rId3">
            <a:alphaModFix/>
          </a:blip>
          <a:stretch>
            <a:fillRect/>
          </a:stretch>
        </p:blipFill>
        <p:spPr>
          <a:xfrm>
            <a:off x="1139325" y="2661350"/>
            <a:ext cx="9622600" cy="4368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652"/>
        <p:cNvGrpSpPr/>
        <p:nvPr/>
      </p:nvGrpSpPr>
      <p:grpSpPr>
        <a:xfrm>
          <a:off x="0" y="0"/>
          <a:ext cx="0" cy="0"/>
          <a:chOff x="0" y="0"/>
          <a:chExt cx="0" cy="0"/>
        </a:xfrm>
      </p:grpSpPr>
      <p:sp>
        <p:nvSpPr>
          <p:cNvPr id="653" name="Google Shape;653;g2d61c0a2240_0_301"/>
          <p:cNvSpPr txBox="1">
            <a:spLocks noGrp="1"/>
          </p:cNvSpPr>
          <p:nvPr>
            <p:ph type="title"/>
          </p:nvPr>
        </p:nvSpPr>
        <p:spPr>
          <a:xfrm>
            <a:off x="838200" y="4520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sz="3200" b="0" i="0" cap="none" dirty="0">
                <a:solidFill>
                  <a:schemeClr val="dk1"/>
                </a:solidFill>
                <a:latin typeface="Gill Sans"/>
                <a:ea typeface="Gill Sans"/>
                <a:cs typeface="Gill Sans"/>
                <a:sym typeface="Gill Sans"/>
              </a:rPr>
              <a:t>Back-testing example</a:t>
            </a:r>
            <a:endParaRPr dirty="0"/>
          </a:p>
        </p:txBody>
      </p:sp>
      <p:sp>
        <p:nvSpPr>
          <p:cNvPr id="654" name="Google Shape;654;g2d61c0a2240_0_301"/>
          <p:cNvSpPr txBox="1">
            <a:spLocks noGrp="1"/>
          </p:cNvSpPr>
          <p:nvPr>
            <p:ph type="body" idx="1"/>
          </p:nvPr>
        </p:nvSpPr>
        <p:spPr>
          <a:xfrm>
            <a:off x="838200" y="2067100"/>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t>Use a Mean Variance strategy to show the back-testing result.</a:t>
            </a:r>
            <a:endParaRPr dirty="0"/>
          </a:p>
          <a:p>
            <a:pPr marL="228600" lvl="0" indent="-228600" algn="l" rtl="0">
              <a:lnSpc>
                <a:spcPct val="120000"/>
              </a:lnSpc>
              <a:spcBef>
                <a:spcPts val="0"/>
              </a:spcBef>
              <a:spcAft>
                <a:spcPts val="0"/>
              </a:spcAft>
              <a:buSzPts val="2000"/>
              <a:buChar char="•"/>
            </a:pPr>
            <a:r>
              <a:rPr lang="en-US" dirty="0"/>
              <a:t>We set the hyperparameter as follows:</a:t>
            </a:r>
            <a:endParaRPr dirty="0"/>
          </a:p>
          <a:p>
            <a:pPr marL="685800" lvl="1" indent="-215900">
              <a:lnSpc>
                <a:spcPct val="120000"/>
              </a:lnSpc>
              <a:spcBef>
                <a:spcPts val="0"/>
              </a:spcBef>
            </a:pPr>
            <a:r>
              <a:rPr lang="en-US" dirty="0"/>
              <a:t>Look back period: 378 days</a:t>
            </a:r>
            <a:endParaRPr dirty="0"/>
          </a:p>
          <a:p>
            <a:pPr marL="685800" lvl="1" indent="-215900">
              <a:lnSpc>
                <a:spcPct val="120000"/>
              </a:lnSpc>
              <a:spcBef>
                <a:spcPts val="0"/>
              </a:spcBef>
            </a:pPr>
            <a:r>
              <a:rPr lang="en-US" dirty="0"/>
              <a:t>Rebalancing period: 21 days</a:t>
            </a:r>
            <a:endParaRPr dirty="0"/>
          </a:p>
          <a:p>
            <a:pPr marL="685800" lvl="1" indent="-215900">
              <a:lnSpc>
                <a:spcPct val="120000"/>
              </a:lnSpc>
              <a:spcBef>
                <a:spcPts val="0"/>
              </a:spcBef>
            </a:pPr>
            <a:r>
              <a:rPr lang="en-US" dirty="0" err="1"/>
              <a:t>risk_tolerance</a:t>
            </a:r>
            <a:r>
              <a:rPr lang="en-US" dirty="0"/>
              <a:t>: 1.00</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658"/>
        <p:cNvGrpSpPr/>
        <p:nvPr/>
      </p:nvGrpSpPr>
      <p:grpSpPr>
        <a:xfrm>
          <a:off x="0" y="0"/>
          <a:ext cx="0" cy="0"/>
          <a:chOff x="0" y="0"/>
          <a:chExt cx="0" cy="0"/>
        </a:xfrm>
      </p:grpSpPr>
      <p:sp>
        <p:nvSpPr>
          <p:cNvPr id="659" name="Google Shape;659;g2d61c0a2240_0_398"/>
          <p:cNvSpPr txBox="1">
            <a:spLocks noGrp="1"/>
          </p:cNvSpPr>
          <p:nvPr>
            <p:ph type="title"/>
          </p:nvPr>
        </p:nvSpPr>
        <p:spPr>
          <a:xfrm>
            <a:off x="-2067075" y="12634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a:t> </a:t>
            </a:r>
            <a:endParaRPr/>
          </a:p>
        </p:txBody>
      </p:sp>
      <p:sp>
        <p:nvSpPr>
          <p:cNvPr id="660" name="Google Shape;660;g2d61c0a2240_0_398"/>
          <p:cNvSpPr txBox="1">
            <a:spLocks noGrp="1"/>
          </p:cNvSpPr>
          <p:nvPr>
            <p:ph type="body" idx="1"/>
          </p:nvPr>
        </p:nvSpPr>
        <p:spPr>
          <a:xfrm>
            <a:off x="147375" y="951700"/>
            <a:ext cx="11206500" cy="52251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None/>
            </a:pPr>
            <a:r>
              <a:rPr lang="en-US"/>
              <a:t>             </a:t>
            </a:r>
            <a:endParaRPr/>
          </a:p>
        </p:txBody>
      </p:sp>
      <p:pic>
        <p:nvPicPr>
          <p:cNvPr id="661" name="Google Shape;661;g2d61c0a2240_0_398"/>
          <p:cNvPicPr preferRelativeResize="0"/>
          <p:nvPr/>
        </p:nvPicPr>
        <p:blipFill>
          <a:blip r:embed="rId3">
            <a:alphaModFix/>
          </a:blip>
          <a:stretch>
            <a:fillRect/>
          </a:stretch>
        </p:blipFill>
        <p:spPr>
          <a:xfrm>
            <a:off x="1273098" y="0"/>
            <a:ext cx="9645805"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665"/>
        <p:cNvGrpSpPr/>
        <p:nvPr/>
      </p:nvGrpSpPr>
      <p:grpSpPr>
        <a:xfrm>
          <a:off x="0" y="0"/>
          <a:ext cx="0" cy="0"/>
          <a:chOff x="0" y="0"/>
          <a:chExt cx="0" cy="0"/>
        </a:xfrm>
      </p:grpSpPr>
      <p:sp>
        <p:nvSpPr>
          <p:cNvPr id="666" name="Google Shape;666;g2d61c0a2240_0_496"/>
          <p:cNvSpPr txBox="1">
            <a:spLocks noGrp="1"/>
          </p:cNvSpPr>
          <p:nvPr>
            <p:ph type="body" idx="1"/>
          </p:nvPr>
        </p:nvSpPr>
        <p:spPr>
          <a:xfrm>
            <a:off x="0" y="0"/>
            <a:ext cx="8915400" cy="68580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100"/>
              <a:buFont typeface="Arial"/>
              <a:buNone/>
            </a:pPr>
            <a:r>
              <a:rPr lang="en-US" dirty="0"/>
              <a:t>Key Metrics:</a:t>
            </a:r>
            <a:endParaRPr dirty="0"/>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 Holdings1 ---</a:t>
            </a:r>
            <a:endParaRPr sz="1725" b="1" dirty="0">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Annual Return: </a:t>
            </a:r>
            <a:r>
              <a:rPr lang="en-US" sz="1725" b="1" dirty="0">
                <a:solidFill>
                  <a:srgbClr val="FF0000"/>
                </a:solidFill>
                <a:latin typeface="Courier New"/>
                <a:ea typeface="Courier New"/>
                <a:cs typeface="Courier New"/>
                <a:sym typeface="Courier New"/>
              </a:rPr>
              <a:t>0.3297</a:t>
            </a:r>
            <a:endParaRPr sz="1725" b="1" dirty="0">
              <a:solidFill>
                <a:srgbClr val="FF0000"/>
              </a:solidFill>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Excess Return: </a:t>
            </a:r>
            <a:r>
              <a:rPr lang="en-US" sz="1725" b="1" dirty="0">
                <a:solidFill>
                  <a:srgbClr val="FF0000"/>
                </a:solidFill>
                <a:latin typeface="Courier New"/>
                <a:ea typeface="Courier New"/>
                <a:cs typeface="Courier New"/>
                <a:sym typeface="Courier New"/>
              </a:rPr>
              <a:t>0.3097</a:t>
            </a:r>
            <a:endParaRPr sz="1725" b="1" dirty="0">
              <a:solidFill>
                <a:srgbClr val="FF0000"/>
              </a:solidFill>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Annualized Volatility: 0.3566</a:t>
            </a:r>
            <a:endParaRPr sz="1725" b="1" dirty="0">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Sharpe Ratio: </a:t>
            </a:r>
            <a:r>
              <a:rPr lang="en-US" sz="1725" b="1" dirty="0">
                <a:solidFill>
                  <a:srgbClr val="FF0000"/>
                </a:solidFill>
                <a:latin typeface="Courier New"/>
                <a:ea typeface="Courier New"/>
                <a:cs typeface="Courier New"/>
                <a:sym typeface="Courier New"/>
              </a:rPr>
              <a:t>0.8684</a:t>
            </a:r>
            <a:endParaRPr sz="1725" b="1" dirty="0">
              <a:solidFill>
                <a:srgbClr val="FF0000"/>
              </a:solidFill>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Maximum Drawdown: </a:t>
            </a:r>
            <a:r>
              <a:rPr lang="en-US" sz="1725" b="1" dirty="0">
                <a:solidFill>
                  <a:srgbClr val="FF0000"/>
                </a:solidFill>
                <a:latin typeface="Courier New"/>
                <a:ea typeface="Courier New"/>
                <a:cs typeface="Courier New"/>
                <a:sym typeface="Courier New"/>
              </a:rPr>
              <a:t>-30.69%</a:t>
            </a:r>
            <a:endParaRPr sz="1725" b="1" dirty="0">
              <a:solidFill>
                <a:srgbClr val="FF0000"/>
              </a:solidFill>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 Holdings2 ---</a:t>
            </a:r>
            <a:endParaRPr sz="1725" b="1" dirty="0">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Annual Return: 0.0908</a:t>
            </a:r>
            <a:endParaRPr sz="1725" b="1" dirty="0">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Excess Return: 0.0708</a:t>
            </a:r>
            <a:endParaRPr sz="1725" b="1" dirty="0">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Annualized Volatility: </a:t>
            </a:r>
            <a:r>
              <a:rPr lang="en-US" sz="1725" b="1" dirty="0">
                <a:solidFill>
                  <a:srgbClr val="FF0000"/>
                </a:solidFill>
                <a:latin typeface="Courier New"/>
                <a:ea typeface="Courier New"/>
                <a:cs typeface="Courier New"/>
                <a:sym typeface="Courier New"/>
              </a:rPr>
              <a:t>0.2623</a:t>
            </a:r>
            <a:endParaRPr sz="1725" b="1" dirty="0">
              <a:solidFill>
                <a:srgbClr val="FF0000"/>
              </a:solidFill>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Sharpe Ratio: 0.2700</a:t>
            </a:r>
            <a:endParaRPr sz="1725" b="1" dirty="0">
              <a:latin typeface="Courier New"/>
              <a:ea typeface="Courier New"/>
              <a:cs typeface="Courier New"/>
              <a:sym typeface="Courier New"/>
            </a:endParaRPr>
          </a:p>
          <a:p>
            <a:pPr marL="0" lvl="0" indent="0" algn="l" rtl="0">
              <a:lnSpc>
                <a:spcPct val="120000"/>
              </a:lnSpc>
              <a:spcBef>
                <a:spcPts val="1000"/>
              </a:spcBef>
              <a:spcAft>
                <a:spcPts val="0"/>
              </a:spcAft>
              <a:buClr>
                <a:schemeClr val="dk1"/>
              </a:buClr>
              <a:buSzPts val="1100"/>
              <a:buFont typeface="Arial"/>
              <a:buNone/>
            </a:pPr>
            <a:r>
              <a:rPr lang="en-US" sz="1725" b="1" dirty="0">
                <a:latin typeface="Courier New"/>
                <a:ea typeface="Courier New"/>
                <a:cs typeface="Courier New"/>
                <a:sym typeface="Courier New"/>
              </a:rPr>
              <a:t>Maximum Drawdown: -37.98%</a:t>
            </a:r>
            <a:endParaRPr sz="1725" b="1" dirty="0">
              <a:latin typeface="Courier New"/>
              <a:ea typeface="Courier New"/>
              <a:cs typeface="Courier New"/>
              <a:sym typeface="Courier New"/>
            </a:endParaRPr>
          </a:p>
          <a:p>
            <a:pPr marL="0" lvl="0" indent="0" algn="l" rtl="0">
              <a:lnSpc>
                <a:spcPct val="120000"/>
              </a:lnSpc>
              <a:spcBef>
                <a:spcPts val="1000"/>
              </a:spcBef>
              <a:spcAft>
                <a:spcPts val="0"/>
              </a:spcAft>
              <a:buNone/>
            </a:pPr>
            <a:r>
              <a:rPr lang="en-US" sz="1591" dirty="0"/>
              <a:t>（highlighted better performance with </a:t>
            </a:r>
            <a:r>
              <a:rPr lang="en-US" sz="1591" dirty="0">
                <a:solidFill>
                  <a:srgbClr val="FF0000"/>
                </a:solidFill>
              </a:rPr>
              <a:t>red </a:t>
            </a:r>
            <a:r>
              <a:rPr lang="en-US" sz="1591" dirty="0"/>
              <a:t>color）</a:t>
            </a:r>
            <a:endParaRPr dirty="0"/>
          </a:p>
        </p:txBody>
      </p:sp>
      <p:pic>
        <p:nvPicPr>
          <p:cNvPr id="667" name="Google Shape;667;g2d61c0a2240_0_496"/>
          <p:cNvPicPr preferRelativeResize="0"/>
          <p:nvPr/>
        </p:nvPicPr>
        <p:blipFill>
          <a:blip r:embed="rId3">
            <a:alphaModFix/>
          </a:blip>
          <a:stretch>
            <a:fillRect/>
          </a:stretch>
        </p:blipFill>
        <p:spPr>
          <a:xfrm>
            <a:off x="4004925" y="165075"/>
            <a:ext cx="8187074" cy="5857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31a9170d476_0_132"/>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3" name="Google Shape;673;g31a9170d476_0_132"/>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4" name="Google Shape;674;g31a9170d476_0_132"/>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675" name="Google Shape;675;g31a9170d476_0_132"/>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676" name="Google Shape;676;g31a9170d476_0_132"/>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677" name="Google Shape;677;g31a9170d476_0_132"/>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678" name="Google Shape;678;g31a9170d476_0_132"/>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679" name="Google Shape;679;g31a9170d476_0_132"/>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80" name="Google Shape;680;g31a9170d476_0_132"/>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81" name="Google Shape;681;g31a9170d476_0_132"/>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82" name="Google Shape;682;g31a9170d476_0_132"/>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83" name="Google Shape;683;g31a9170d476_0_132"/>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684" name="Google Shape;684;g31a9170d476_0_132"/>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685" name="Google Shape;685;g31a9170d476_0_132"/>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686" name="Google Shape;686;g31a9170d476_0_132"/>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687" name="Google Shape;687;g31a9170d476_0_132"/>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688" name="Google Shape;688;g31a9170d476_0_132"/>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689" name="Google Shape;689;g31a9170d476_0_132"/>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90" name="Google Shape;690;g31a9170d476_0_132"/>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691" name="Google Shape;691;g31a9170d476_0_132"/>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692" name="Google Shape;692;g31a9170d476_0_132"/>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93" name="Google Shape;693;g31a9170d476_0_132"/>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694" name="Google Shape;694;g31a9170d476_0_132"/>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95" name="Google Shape;695;g31a9170d476_0_132"/>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696" name="Google Shape;696;g31a9170d476_0_132"/>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g31a9170d476_0_132"/>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698" name="Google Shape;698;g31a9170d476_0_132"/>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grpSp>
        <p:nvGrpSpPr>
          <p:cNvPr id="699" name="Google Shape;699;g31a9170d476_0_132"/>
          <p:cNvGrpSpPr/>
          <p:nvPr/>
        </p:nvGrpSpPr>
        <p:grpSpPr>
          <a:xfrm>
            <a:off x="5960475" y="5263850"/>
            <a:ext cx="5450500" cy="1435800"/>
            <a:chOff x="716675" y="5180325"/>
            <a:chExt cx="5450500" cy="1435800"/>
          </a:xfrm>
        </p:grpSpPr>
        <p:sp>
          <p:nvSpPr>
            <p:cNvPr id="700" name="Google Shape;700;g31a9170d476_0_132"/>
            <p:cNvSpPr/>
            <p:nvPr/>
          </p:nvSpPr>
          <p:spPr>
            <a:xfrm>
              <a:off x="716675" y="5180325"/>
              <a:ext cx="4836000" cy="1435800"/>
            </a:xfrm>
            <a:prstGeom prst="rect">
              <a:avLst/>
            </a:prstGeom>
            <a:solidFill>
              <a:srgbClr val="000000">
                <a:alpha val="0"/>
              </a:srgbClr>
            </a:solidFill>
            <a:ln w="38100" cap="flat" cmpd="sng">
              <a:solidFill>
                <a:srgbClr val="FF00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01" name="Google Shape;701;g31a9170d476_0_132"/>
            <p:cNvPicPr preferRelativeResize="0"/>
            <p:nvPr/>
          </p:nvPicPr>
          <p:blipFill>
            <a:blip r:embed="rId3">
              <a:alphaModFix/>
            </a:blip>
            <a:stretch>
              <a:fillRect/>
            </a:stretch>
          </p:blipFill>
          <p:spPr>
            <a:xfrm>
              <a:off x="5619075" y="5624175"/>
              <a:ext cx="548100" cy="5481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g31ae1d02313_0_274"/>
          <p:cNvPicPr preferRelativeResize="0"/>
          <p:nvPr/>
        </p:nvPicPr>
        <p:blipFill rotWithShape="1">
          <a:blip r:embed="rId3">
            <a:alphaModFix/>
          </a:blip>
          <a:srcRect/>
          <a:stretch/>
        </p:blipFill>
        <p:spPr>
          <a:xfrm>
            <a:off x="229582" y="268106"/>
            <a:ext cx="4949587" cy="5041929"/>
          </a:xfrm>
          <a:prstGeom prst="rect">
            <a:avLst/>
          </a:prstGeom>
          <a:noFill/>
          <a:ln>
            <a:noFill/>
          </a:ln>
        </p:spPr>
      </p:pic>
      <p:sp>
        <p:nvSpPr>
          <p:cNvPr id="707" name="Google Shape;707;g31ae1d02313_0_274"/>
          <p:cNvSpPr txBox="1"/>
          <p:nvPr/>
        </p:nvSpPr>
        <p:spPr>
          <a:xfrm>
            <a:off x="5045249" y="5704837"/>
            <a:ext cx="1580700" cy="1015800"/>
          </a:xfrm>
          <a:prstGeom prst="rect">
            <a:avLst/>
          </a:prstGeom>
          <a:solidFill>
            <a:srgbClr val="FFF2CC"/>
          </a:solid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cxnSp>
        <p:nvCxnSpPr>
          <p:cNvPr id="708" name="Google Shape;708;g31ae1d02313_0_274"/>
          <p:cNvCxnSpPr/>
          <p:nvPr/>
        </p:nvCxnSpPr>
        <p:spPr>
          <a:xfrm rot="10800000">
            <a:off x="1331843" y="5307860"/>
            <a:ext cx="0" cy="1015800"/>
          </a:xfrm>
          <a:prstGeom prst="straightConnector1">
            <a:avLst/>
          </a:prstGeom>
          <a:noFill/>
          <a:ln w="57150" cap="flat" cmpd="sng">
            <a:solidFill>
              <a:srgbClr val="0070C0"/>
            </a:solidFill>
            <a:prstDash val="solid"/>
            <a:miter lim="800000"/>
            <a:headEnd type="none" w="sm" len="sm"/>
            <a:tailEnd type="triangle" w="med" len="med"/>
          </a:ln>
        </p:spPr>
      </p:cxnSp>
      <p:cxnSp>
        <p:nvCxnSpPr>
          <p:cNvPr id="709" name="Google Shape;709;g31ae1d02313_0_274"/>
          <p:cNvCxnSpPr/>
          <p:nvPr/>
        </p:nvCxnSpPr>
        <p:spPr>
          <a:xfrm>
            <a:off x="10187358" y="5497793"/>
            <a:ext cx="0" cy="716400"/>
          </a:xfrm>
          <a:prstGeom prst="straightConnector1">
            <a:avLst/>
          </a:prstGeom>
          <a:noFill/>
          <a:ln w="57150" cap="flat" cmpd="sng">
            <a:solidFill>
              <a:schemeClr val="accent1"/>
            </a:solidFill>
            <a:prstDash val="solid"/>
            <a:miter lim="800000"/>
            <a:headEnd type="none" w="sm" len="sm"/>
            <a:tailEnd type="triangle" w="med" len="med"/>
          </a:ln>
        </p:spPr>
      </p:cxnSp>
      <p:pic>
        <p:nvPicPr>
          <p:cNvPr id="710" name="Google Shape;710;g31ae1d02313_0_274"/>
          <p:cNvPicPr preferRelativeResize="0"/>
          <p:nvPr/>
        </p:nvPicPr>
        <p:blipFill rotWithShape="1">
          <a:blip r:embed="rId4">
            <a:alphaModFix/>
          </a:blip>
          <a:srcRect/>
          <a:stretch/>
        </p:blipFill>
        <p:spPr>
          <a:xfrm>
            <a:off x="6844766" y="2395712"/>
            <a:ext cx="5163271" cy="3010320"/>
          </a:xfrm>
          <a:prstGeom prst="rect">
            <a:avLst/>
          </a:prstGeom>
          <a:noFill/>
          <a:ln>
            <a:noFill/>
          </a:ln>
        </p:spPr>
      </p:pic>
      <p:sp>
        <p:nvSpPr>
          <p:cNvPr id="711" name="Google Shape;711;g31ae1d02313_0_274"/>
          <p:cNvSpPr/>
          <p:nvPr/>
        </p:nvSpPr>
        <p:spPr>
          <a:xfrm>
            <a:off x="6868221" y="4005401"/>
            <a:ext cx="5116500" cy="208800"/>
          </a:xfrm>
          <a:prstGeom prst="rect">
            <a:avLst/>
          </a:prstGeom>
          <a:noFill/>
          <a:ln w="571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1">
              <a:solidFill>
                <a:schemeClr val="dk1"/>
              </a:solidFill>
              <a:latin typeface="Calibri"/>
              <a:ea typeface="Calibri"/>
              <a:cs typeface="Calibri"/>
              <a:sym typeface="Calibri"/>
            </a:endParaRPr>
          </a:p>
        </p:txBody>
      </p:sp>
      <p:cxnSp>
        <p:nvCxnSpPr>
          <p:cNvPr id="712" name="Google Shape;712;g31ae1d02313_0_274"/>
          <p:cNvCxnSpPr/>
          <p:nvPr/>
        </p:nvCxnSpPr>
        <p:spPr>
          <a:xfrm>
            <a:off x="1321904" y="6291470"/>
            <a:ext cx="3657600" cy="0"/>
          </a:xfrm>
          <a:prstGeom prst="straightConnector1">
            <a:avLst/>
          </a:prstGeom>
          <a:noFill/>
          <a:ln w="57150" cap="flat" cmpd="sng">
            <a:solidFill>
              <a:srgbClr val="0070C0"/>
            </a:solidFill>
            <a:prstDash val="solid"/>
            <a:miter lim="800000"/>
            <a:headEnd type="none" w="sm" len="sm"/>
            <a:tailEnd type="none" w="sm" len="sm"/>
          </a:ln>
        </p:spPr>
      </p:cxnSp>
      <p:sp>
        <p:nvSpPr>
          <p:cNvPr id="713" name="Google Shape;713;g31ae1d02313_0_274"/>
          <p:cNvSpPr txBox="1"/>
          <p:nvPr/>
        </p:nvSpPr>
        <p:spPr>
          <a:xfrm>
            <a:off x="8656740" y="6250971"/>
            <a:ext cx="1580700" cy="400200"/>
          </a:xfrm>
          <a:prstGeom prst="rect">
            <a:avLst/>
          </a:prstGeom>
          <a:solidFill>
            <a:srgbClr val="FFF2CC"/>
          </a:solid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Client</a:t>
            </a:r>
            <a:endParaRPr sz="2000">
              <a:solidFill>
                <a:schemeClr val="dk1"/>
              </a:solidFill>
              <a:latin typeface="Calibri"/>
              <a:ea typeface="Calibri"/>
              <a:cs typeface="Calibri"/>
              <a:sym typeface="Calibri"/>
            </a:endParaRPr>
          </a:p>
        </p:txBody>
      </p:sp>
      <p:cxnSp>
        <p:nvCxnSpPr>
          <p:cNvPr id="714" name="Google Shape;714;g31ae1d02313_0_274"/>
          <p:cNvCxnSpPr/>
          <p:nvPr/>
        </p:nvCxnSpPr>
        <p:spPr>
          <a:xfrm>
            <a:off x="2111958" y="4806457"/>
            <a:ext cx="2743200" cy="0"/>
          </a:xfrm>
          <a:prstGeom prst="straightConnector1">
            <a:avLst/>
          </a:prstGeom>
          <a:noFill/>
          <a:ln w="57150" cap="flat" cmpd="sng">
            <a:solidFill>
              <a:schemeClr val="accent1"/>
            </a:solidFill>
            <a:prstDash val="solid"/>
            <a:miter lim="800000"/>
            <a:headEnd type="none" w="sm" len="sm"/>
            <a:tailEnd type="none" w="sm" len="sm"/>
          </a:ln>
        </p:spPr>
      </p:cxnSp>
      <p:cxnSp>
        <p:nvCxnSpPr>
          <p:cNvPr id="715" name="Google Shape;715;g31ae1d02313_0_274"/>
          <p:cNvCxnSpPr/>
          <p:nvPr/>
        </p:nvCxnSpPr>
        <p:spPr>
          <a:xfrm>
            <a:off x="4863672" y="4087944"/>
            <a:ext cx="0" cy="731400"/>
          </a:xfrm>
          <a:prstGeom prst="straightConnector1">
            <a:avLst/>
          </a:prstGeom>
          <a:noFill/>
          <a:ln w="57150" cap="flat" cmpd="sng">
            <a:solidFill>
              <a:schemeClr val="accent1"/>
            </a:solidFill>
            <a:prstDash val="solid"/>
            <a:miter lim="800000"/>
            <a:headEnd type="none" w="sm" len="sm"/>
            <a:tailEnd type="none" w="sm" len="sm"/>
          </a:ln>
        </p:spPr>
      </p:cxnSp>
      <p:cxnSp>
        <p:nvCxnSpPr>
          <p:cNvPr id="716" name="Google Shape;716;g31ae1d02313_0_274"/>
          <p:cNvCxnSpPr/>
          <p:nvPr/>
        </p:nvCxnSpPr>
        <p:spPr>
          <a:xfrm rot="10800000">
            <a:off x="6705640" y="6472486"/>
            <a:ext cx="1828800" cy="0"/>
          </a:xfrm>
          <a:prstGeom prst="straightConnector1">
            <a:avLst/>
          </a:prstGeom>
          <a:noFill/>
          <a:ln w="57150" cap="flat" cmpd="sng">
            <a:solidFill>
              <a:schemeClr val="accent6"/>
            </a:solidFill>
            <a:prstDash val="solid"/>
            <a:miter lim="800000"/>
            <a:headEnd type="none" w="sm" len="sm"/>
            <a:tailEnd type="triangle" w="med" len="med"/>
          </a:ln>
        </p:spPr>
      </p:cxnSp>
      <p:cxnSp>
        <p:nvCxnSpPr>
          <p:cNvPr id="717" name="Google Shape;717;g31ae1d02313_0_274"/>
          <p:cNvCxnSpPr/>
          <p:nvPr/>
        </p:nvCxnSpPr>
        <p:spPr>
          <a:xfrm>
            <a:off x="5510928" y="4804589"/>
            <a:ext cx="1371600" cy="0"/>
          </a:xfrm>
          <a:prstGeom prst="straightConnector1">
            <a:avLst/>
          </a:prstGeom>
          <a:noFill/>
          <a:ln w="57150" cap="flat" cmpd="sng">
            <a:solidFill>
              <a:schemeClr val="accent6"/>
            </a:solidFill>
            <a:prstDash val="solid"/>
            <a:miter lim="800000"/>
            <a:headEnd type="none" w="sm" len="sm"/>
            <a:tailEnd type="triangle" w="med" len="med"/>
          </a:ln>
        </p:spPr>
      </p:cxnSp>
      <p:cxnSp>
        <p:nvCxnSpPr>
          <p:cNvPr id="718" name="Google Shape;718;g31ae1d02313_0_274"/>
          <p:cNvCxnSpPr/>
          <p:nvPr/>
        </p:nvCxnSpPr>
        <p:spPr>
          <a:xfrm>
            <a:off x="8730954" y="5537479"/>
            <a:ext cx="0" cy="716400"/>
          </a:xfrm>
          <a:prstGeom prst="straightConnector1">
            <a:avLst/>
          </a:prstGeom>
          <a:noFill/>
          <a:ln w="57150" cap="flat" cmpd="sng">
            <a:solidFill>
              <a:schemeClr val="accent6"/>
            </a:solidFill>
            <a:prstDash val="solid"/>
            <a:miter lim="800000"/>
            <a:headEnd type="none" w="sm" len="sm"/>
            <a:tailEnd type="triangle" w="med" len="med"/>
          </a:ln>
        </p:spPr>
      </p:cxnSp>
      <p:sp>
        <p:nvSpPr>
          <p:cNvPr id="719" name="Google Shape;719;g31ae1d02313_0_274"/>
          <p:cNvSpPr/>
          <p:nvPr/>
        </p:nvSpPr>
        <p:spPr>
          <a:xfrm>
            <a:off x="6868221" y="4701984"/>
            <a:ext cx="5116500" cy="208800"/>
          </a:xfrm>
          <a:prstGeom prst="rect">
            <a:avLst/>
          </a:prstGeom>
          <a:noFill/>
          <a:ln w="571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1">
              <a:solidFill>
                <a:schemeClr val="dk1"/>
              </a:solidFill>
              <a:latin typeface="Calibri"/>
              <a:ea typeface="Calibri"/>
              <a:cs typeface="Calibri"/>
              <a:sym typeface="Calibri"/>
            </a:endParaRPr>
          </a:p>
        </p:txBody>
      </p:sp>
      <p:sp>
        <p:nvSpPr>
          <p:cNvPr id="720" name="Google Shape;720;g31ae1d02313_0_274"/>
          <p:cNvSpPr txBox="1"/>
          <p:nvPr/>
        </p:nvSpPr>
        <p:spPr>
          <a:xfrm>
            <a:off x="2764691" y="5645434"/>
            <a:ext cx="2135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Calibri"/>
                <a:ea typeface="Calibri"/>
                <a:cs typeface="Calibri"/>
                <a:sym typeface="Calibri"/>
              </a:rPr>
              <a:t>What is client score?</a:t>
            </a:r>
            <a:endParaRPr/>
          </a:p>
        </p:txBody>
      </p:sp>
      <p:sp>
        <p:nvSpPr>
          <p:cNvPr id="721" name="Google Shape;721;g31ae1d02313_0_274"/>
          <p:cNvSpPr txBox="1"/>
          <p:nvPr/>
        </p:nvSpPr>
        <p:spPr>
          <a:xfrm>
            <a:off x="5294921" y="3240000"/>
            <a:ext cx="1833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Calibri"/>
                <a:ea typeface="Calibri"/>
                <a:cs typeface="Calibri"/>
                <a:sym typeface="Calibri"/>
              </a:rPr>
              <a:t>Find port with suggested risk score of 65</a:t>
            </a:r>
            <a:endParaRPr/>
          </a:p>
        </p:txBody>
      </p:sp>
      <p:sp>
        <p:nvSpPr>
          <p:cNvPr id="722" name="Google Shape;722;g31ae1d02313_0_274"/>
          <p:cNvSpPr txBox="1"/>
          <p:nvPr/>
        </p:nvSpPr>
        <p:spPr>
          <a:xfrm>
            <a:off x="10761093" y="5526903"/>
            <a:ext cx="1439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Calibri"/>
                <a:ea typeface="Calibri"/>
                <a:cs typeface="Calibri"/>
                <a:sym typeface="Calibri"/>
              </a:rPr>
              <a:t>Suggest port to client</a:t>
            </a:r>
            <a:endParaRPr/>
          </a:p>
        </p:txBody>
      </p:sp>
      <p:sp>
        <p:nvSpPr>
          <p:cNvPr id="723" name="Google Shape;723;g31ae1d02313_0_274"/>
          <p:cNvSpPr txBox="1"/>
          <p:nvPr/>
        </p:nvSpPr>
        <p:spPr>
          <a:xfrm>
            <a:off x="7326333" y="6032573"/>
            <a:ext cx="1430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Calibri"/>
                <a:ea typeface="Calibri"/>
                <a:cs typeface="Calibri"/>
                <a:sym typeface="Calibri"/>
              </a:rPr>
              <a:t>comment</a:t>
            </a:r>
            <a:endParaRPr/>
          </a:p>
        </p:txBody>
      </p:sp>
      <p:sp>
        <p:nvSpPr>
          <p:cNvPr id="724" name="Google Shape;724;g31ae1d02313_0_274"/>
          <p:cNvSpPr txBox="1"/>
          <p:nvPr/>
        </p:nvSpPr>
        <p:spPr>
          <a:xfrm>
            <a:off x="5522811" y="4831043"/>
            <a:ext cx="11688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Calibri"/>
                <a:ea typeface="Calibri"/>
                <a:cs typeface="Calibri"/>
                <a:sym typeface="Calibri"/>
              </a:rPr>
              <a:t>Find port. base on comment</a:t>
            </a:r>
            <a:endParaRPr/>
          </a:p>
        </p:txBody>
      </p:sp>
      <p:sp>
        <p:nvSpPr>
          <p:cNvPr id="725" name="Google Shape;725;g31ae1d02313_0_274"/>
          <p:cNvSpPr txBox="1"/>
          <p:nvPr/>
        </p:nvSpPr>
        <p:spPr>
          <a:xfrm>
            <a:off x="8748043" y="5586215"/>
            <a:ext cx="1439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Calibri"/>
                <a:ea typeface="Calibri"/>
                <a:cs typeface="Calibri"/>
                <a:sym typeface="Calibri"/>
              </a:rPr>
              <a:t>Suggest port to client</a:t>
            </a:r>
            <a:endParaRPr/>
          </a:p>
        </p:txBody>
      </p:sp>
      <p:sp>
        <p:nvSpPr>
          <p:cNvPr id="726" name="Google Shape;726;g31ae1d02313_0_274"/>
          <p:cNvSpPr/>
          <p:nvPr/>
        </p:nvSpPr>
        <p:spPr>
          <a:xfrm>
            <a:off x="6868220" y="1946579"/>
            <a:ext cx="5163300" cy="339600"/>
          </a:xfrm>
          <a:prstGeom prst="roundRect">
            <a:avLst>
              <a:gd name="adj" fmla="val 16667"/>
            </a:avLst>
          </a:prstGeom>
          <a:solidFill>
            <a:schemeClr val="dk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Table from strategy part</a:t>
            </a:r>
            <a:endParaRPr/>
          </a:p>
        </p:txBody>
      </p:sp>
      <p:sp>
        <p:nvSpPr>
          <p:cNvPr id="727" name="Google Shape;727;g31ae1d02313_0_274"/>
          <p:cNvSpPr/>
          <p:nvPr/>
        </p:nvSpPr>
        <p:spPr>
          <a:xfrm>
            <a:off x="108195" y="74496"/>
            <a:ext cx="5163300" cy="339600"/>
          </a:xfrm>
          <a:prstGeom prst="roundRect">
            <a:avLst>
              <a:gd name="adj" fmla="val 16667"/>
            </a:avLst>
          </a:prstGeom>
          <a:solidFill>
            <a:schemeClr val="dk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Report from Agent Part</a:t>
            </a:r>
            <a:endParaRPr/>
          </a:p>
        </p:txBody>
      </p:sp>
      <p:cxnSp>
        <p:nvCxnSpPr>
          <p:cNvPr id="728" name="Google Shape;728;g31ae1d02313_0_274"/>
          <p:cNvCxnSpPr/>
          <p:nvPr/>
        </p:nvCxnSpPr>
        <p:spPr>
          <a:xfrm>
            <a:off x="5499355" y="4790437"/>
            <a:ext cx="0" cy="914400"/>
          </a:xfrm>
          <a:prstGeom prst="straightConnector1">
            <a:avLst/>
          </a:prstGeom>
          <a:noFill/>
          <a:ln w="57150" cap="flat" cmpd="sng">
            <a:solidFill>
              <a:schemeClr val="accent6"/>
            </a:solidFill>
            <a:prstDash val="solid"/>
            <a:miter lim="800000"/>
            <a:headEnd type="none" w="sm" len="sm"/>
            <a:tailEnd type="none" w="sm" len="sm"/>
          </a:ln>
        </p:spPr>
      </p:cxnSp>
      <p:sp>
        <p:nvSpPr>
          <p:cNvPr id="729" name="Google Shape;729;g31ae1d02313_0_274"/>
          <p:cNvSpPr/>
          <p:nvPr/>
        </p:nvSpPr>
        <p:spPr>
          <a:xfrm>
            <a:off x="65820" y="74496"/>
            <a:ext cx="5205600" cy="5287800"/>
          </a:xfrm>
          <a:prstGeom prst="rect">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g31ae1d02313_0_274"/>
          <p:cNvSpPr/>
          <p:nvPr/>
        </p:nvSpPr>
        <p:spPr>
          <a:xfrm>
            <a:off x="6871675" y="1911950"/>
            <a:ext cx="5159700" cy="3565800"/>
          </a:xfrm>
          <a:prstGeom prst="rect">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g31ae1d02313_0_274"/>
          <p:cNvSpPr txBox="1"/>
          <p:nvPr/>
        </p:nvSpPr>
        <p:spPr>
          <a:xfrm>
            <a:off x="5499355" y="181315"/>
            <a:ext cx="6345900" cy="1200600"/>
          </a:xfrm>
          <a:prstGeom prst="rect">
            <a:avLst/>
          </a:prstGeom>
          <a:solidFill>
            <a:srgbClr val="FFF2CC"/>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C00000"/>
                </a:solidFill>
                <a:latin typeface="Calibri"/>
                <a:ea typeface="Calibri"/>
                <a:cs typeface="Calibri"/>
                <a:sym typeface="Calibri"/>
              </a:rPr>
              <a:t>“Investment Advisor ” </a:t>
            </a:r>
            <a:r>
              <a:rPr lang="en-US" sz="2400" b="1">
                <a:solidFill>
                  <a:srgbClr val="002060"/>
                </a:solidFill>
                <a:latin typeface="Calibri"/>
                <a:ea typeface="Calibri"/>
                <a:cs typeface="Calibri"/>
                <a:sym typeface="Calibri"/>
              </a:rPr>
              <a:t>aligns risk report with backtested strategies and collaborates with client to finalize the portfolio</a:t>
            </a:r>
            <a:endParaRPr/>
          </a:p>
        </p:txBody>
      </p:sp>
      <p:cxnSp>
        <p:nvCxnSpPr>
          <p:cNvPr id="732" name="Google Shape;732;g31ae1d02313_0_274"/>
          <p:cNvCxnSpPr/>
          <p:nvPr/>
        </p:nvCxnSpPr>
        <p:spPr>
          <a:xfrm>
            <a:off x="4867343" y="4109874"/>
            <a:ext cx="2011800" cy="0"/>
          </a:xfrm>
          <a:prstGeom prst="straightConnector1">
            <a:avLst/>
          </a:prstGeom>
          <a:noFill/>
          <a:ln w="57150" cap="flat" cmpd="sng">
            <a:solidFill>
              <a:schemeClr val="accent1"/>
            </a:solidFill>
            <a:prstDash val="solid"/>
            <a:miter lim="800000"/>
            <a:headEnd type="none" w="sm" len="sm"/>
            <a:tailEnd type="triangle" w="med" len="med"/>
          </a:ln>
        </p:spPr>
      </p:cxnSp>
      <p:sp>
        <p:nvSpPr>
          <p:cNvPr id="733" name="Google Shape;733;g31ae1d02313_0_274"/>
          <p:cNvSpPr/>
          <p:nvPr/>
        </p:nvSpPr>
        <p:spPr>
          <a:xfrm>
            <a:off x="2111958" y="5704837"/>
            <a:ext cx="507900" cy="52770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1</a:t>
            </a:r>
            <a:endParaRPr/>
          </a:p>
        </p:txBody>
      </p:sp>
      <p:sp>
        <p:nvSpPr>
          <p:cNvPr id="734" name="Google Shape;734;g31ae1d02313_0_274"/>
          <p:cNvSpPr/>
          <p:nvPr/>
        </p:nvSpPr>
        <p:spPr>
          <a:xfrm>
            <a:off x="5754826" y="2681025"/>
            <a:ext cx="507900" cy="52770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2</a:t>
            </a:r>
            <a:endParaRPr/>
          </a:p>
        </p:txBody>
      </p:sp>
      <p:sp>
        <p:nvSpPr>
          <p:cNvPr id="735" name="Google Shape;735;g31ae1d02313_0_274"/>
          <p:cNvSpPr/>
          <p:nvPr/>
        </p:nvSpPr>
        <p:spPr>
          <a:xfrm>
            <a:off x="10253140" y="5586215"/>
            <a:ext cx="507900" cy="52770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3</a:t>
            </a:r>
            <a:endParaRPr/>
          </a:p>
        </p:txBody>
      </p:sp>
      <p:sp>
        <p:nvSpPr>
          <p:cNvPr id="736" name="Google Shape;736;g31ae1d02313_0_274"/>
          <p:cNvSpPr/>
          <p:nvPr/>
        </p:nvSpPr>
        <p:spPr>
          <a:xfrm>
            <a:off x="6829688" y="5869181"/>
            <a:ext cx="507900" cy="527700"/>
          </a:xfrm>
          <a:prstGeom prst="ellipse">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4</a:t>
            </a:r>
            <a:endParaRPr/>
          </a:p>
        </p:txBody>
      </p:sp>
      <p:sp>
        <p:nvSpPr>
          <p:cNvPr id="737" name="Google Shape;737;g31ae1d02313_0_274"/>
          <p:cNvSpPr/>
          <p:nvPr/>
        </p:nvSpPr>
        <p:spPr>
          <a:xfrm>
            <a:off x="5813749" y="4212480"/>
            <a:ext cx="507900" cy="527700"/>
          </a:xfrm>
          <a:prstGeom prst="ellipse">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5</a:t>
            </a:r>
            <a:endParaRPr/>
          </a:p>
        </p:txBody>
      </p:sp>
      <p:sp>
        <p:nvSpPr>
          <p:cNvPr id="738" name="Google Shape;738;g31ae1d02313_0_274"/>
          <p:cNvSpPr/>
          <p:nvPr/>
        </p:nvSpPr>
        <p:spPr>
          <a:xfrm>
            <a:off x="8133207" y="5534121"/>
            <a:ext cx="507900" cy="527700"/>
          </a:xfrm>
          <a:prstGeom prst="ellipse">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6</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31a9170d476_0_99"/>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4" name="Google Shape;744;g31a9170d476_0_99"/>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5" name="Google Shape;745;g31a9170d476_0_99"/>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746" name="Google Shape;746;g31a9170d476_0_99"/>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747" name="Google Shape;747;g31a9170d476_0_99"/>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748" name="Google Shape;748;g31a9170d476_0_99"/>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749" name="Google Shape;749;g31a9170d476_0_99"/>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750" name="Google Shape;750;g31a9170d476_0_99"/>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751" name="Google Shape;751;g31a9170d476_0_99"/>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752" name="Google Shape;752;g31a9170d476_0_99"/>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753" name="Google Shape;753;g31a9170d476_0_99"/>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754" name="Google Shape;754;g31a9170d476_0_99"/>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755" name="Google Shape;755;g31a9170d476_0_99"/>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756" name="Google Shape;756;g31a9170d476_0_99"/>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757" name="Google Shape;757;g31a9170d476_0_99"/>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758" name="Google Shape;758;g31a9170d476_0_99"/>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759" name="Google Shape;759;g31a9170d476_0_99"/>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760" name="Google Shape;760;g31a9170d476_0_99"/>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761" name="Google Shape;761;g31a9170d476_0_99"/>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762" name="Google Shape;762;g31a9170d476_0_99"/>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763" name="Google Shape;763;g31a9170d476_0_99"/>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764" name="Google Shape;764;g31a9170d476_0_99"/>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765" name="Google Shape;765;g31a9170d476_0_99"/>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766" name="Google Shape;766;g31a9170d476_0_99"/>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767" name="Google Shape;767;g31a9170d476_0_99"/>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g31a9170d476_0_99"/>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769" name="Google Shape;769;g31a9170d476_0_99"/>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grpSp>
        <p:nvGrpSpPr>
          <p:cNvPr id="770" name="Google Shape;770;g31a9170d476_0_99"/>
          <p:cNvGrpSpPr/>
          <p:nvPr/>
        </p:nvGrpSpPr>
        <p:grpSpPr>
          <a:xfrm>
            <a:off x="102175" y="5180327"/>
            <a:ext cx="5243800" cy="1435800"/>
            <a:chOff x="102175" y="5180327"/>
            <a:chExt cx="5243800" cy="1435800"/>
          </a:xfrm>
        </p:grpSpPr>
        <p:sp>
          <p:nvSpPr>
            <p:cNvPr id="771" name="Google Shape;771;g31a9170d476_0_99"/>
            <p:cNvSpPr/>
            <p:nvPr/>
          </p:nvSpPr>
          <p:spPr>
            <a:xfrm>
              <a:off x="716675" y="5180327"/>
              <a:ext cx="4629300" cy="1435800"/>
            </a:xfrm>
            <a:prstGeom prst="rect">
              <a:avLst/>
            </a:prstGeom>
            <a:solidFill>
              <a:srgbClr val="000000">
                <a:alpha val="0"/>
              </a:srgbClr>
            </a:solidFill>
            <a:ln w="38100" cap="flat" cmpd="sng">
              <a:solidFill>
                <a:srgbClr val="FF00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72" name="Google Shape;772;g31a9170d476_0_99"/>
            <p:cNvPicPr preferRelativeResize="0"/>
            <p:nvPr/>
          </p:nvPicPr>
          <p:blipFill>
            <a:blip r:embed="rId3">
              <a:alphaModFix/>
            </a:blip>
            <a:stretch>
              <a:fillRect/>
            </a:stretch>
          </p:blipFill>
          <p:spPr>
            <a:xfrm>
              <a:off x="102175" y="5624175"/>
              <a:ext cx="548100" cy="5481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pic>
        <p:nvPicPr>
          <p:cNvPr id="777" name="Google Shape;777;g31ae1d02313_0_310"/>
          <p:cNvPicPr preferRelativeResize="0"/>
          <p:nvPr/>
        </p:nvPicPr>
        <p:blipFill rotWithShape="1">
          <a:blip r:embed="rId3">
            <a:alphaModFix/>
          </a:blip>
          <a:srcRect/>
          <a:stretch/>
        </p:blipFill>
        <p:spPr>
          <a:xfrm>
            <a:off x="6304994" y="1216634"/>
            <a:ext cx="5276762" cy="5303650"/>
          </a:xfrm>
          <a:prstGeom prst="rect">
            <a:avLst/>
          </a:prstGeom>
          <a:noFill/>
          <a:ln>
            <a:noFill/>
          </a:ln>
        </p:spPr>
      </p:pic>
      <p:pic>
        <p:nvPicPr>
          <p:cNvPr id="778" name="Google Shape;778;g31ae1d02313_0_310"/>
          <p:cNvPicPr preferRelativeResize="0"/>
          <p:nvPr/>
        </p:nvPicPr>
        <p:blipFill rotWithShape="1">
          <a:blip r:embed="rId4">
            <a:alphaModFix/>
          </a:blip>
          <a:srcRect/>
          <a:stretch/>
        </p:blipFill>
        <p:spPr>
          <a:xfrm>
            <a:off x="329815" y="1184718"/>
            <a:ext cx="5805426" cy="5465927"/>
          </a:xfrm>
          <a:prstGeom prst="rect">
            <a:avLst/>
          </a:prstGeom>
          <a:noFill/>
          <a:ln>
            <a:noFill/>
          </a:ln>
        </p:spPr>
      </p:pic>
      <p:sp>
        <p:nvSpPr>
          <p:cNvPr id="779" name="Google Shape;779;g31ae1d02313_0_310"/>
          <p:cNvSpPr/>
          <p:nvPr/>
        </p:nvSpPr>
        <p:spPr>
          <a:xfrm>
            <a:off x="245637" y="2076294"/>
            <a:ext cx="5090400" cy="9519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g31ae1d02313_0_310"/>
          <p:cNvSpPr txBox="1"/>
          <p:nvPr/>
        </p:nvSpPr>
        <p:spPr>
          <a:xfrm>
            <a:off x="2896957" y="3641957"/>
            <a:ext cx="3328800" cy="2031900"/>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Input: </a:t>
            </a:r>
            <a:r>
              <a:rPr lang="en-US" sz="1400" b="1">
                <a:solidFill>
                  <a:srgbClr val="00B050"/>
                </a:solidFill>
                <a:latin typeface="Calibri"/>
                <a:ea typeface="Calibri"/>
                <a:cs typeface="Calibri"/>
                <a:sym typeface="Calibri"/>
              </a:rPr>
              <a:t>Score report </a:t>
            </a:r>
            <a:r>
              <a:rPr lang="en-US" sz="1400" b="1">
                <a:solidFill>
                  <a:schemeClr val="dk1"/>
                </a:solidFill>
                <a:latin typeface="Calibri"/>
                <a:ea typeface="Calibri"/>
                <a:cs typeface="Calibri"/>
                <a:sym typeface="Calibri"/>
              </a:rPr>
              <a:t>&amp;</a:t>
            </a:r>
            <a:r>
              <a:rPr lang="en-US" sz="1400" b="1">
                <a:solidFill>
                  <a:srgbClr val="00B050"/>
                </a:solidFill>
                <a:latin typeface="Calibri"/>
                <a:ea typeface="Calibri"/>
                <a:cs typeface="Calibri"/>
                <a:sym typeface="Calibri"/>
              </a:rPr>
              <a:t> </a:t>
            </a:r>
            <a:r>
              <a:rPr lang="en-US" sz="1400" b="1">
                <a:solidFill>
                  <a:srgbClr val="7030A0"/>
                </a:solidFill>
                <a:latin typeface="Calibri"/>
                <a:ea typeface="Calibri"/>
                <a:cs typeface="Calibri"/>
                <a:sym typeface="Calibri"/>
              </a:rPr>
              <a:t>Portfolio choice</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&amp;</a:t>
            </a:r>
            <a:r>
              <a:rPr lang="en-US" sz="1400">
                <a:solidFill>
                  <a:schemeClr val="dk1"/>
                </a:solidFill>
                <a:latin typeface="Calibri"/>
                <a:ea typeface="Calibri"/>
                <a:cs typeface="Calibri"/>
                <a:sym typeface="Calibri"/>
              </a:rPr>
              <a:t> </a:t>
            </a:r>
            <a:r>
              <a:rPr lang="en-US" sz="1400" b="1">
                <a:solidFill>
                  <a:srgbClr val="FF0000"/>
                </a:solidFill>
                <a:latin typeface="Calibri"/>
                <a:ea typeface="Calibri"/>
                <a:cs typeface="Calibri"/>
                <a:sym typeface="Calibri"/>
              </a:rPr>
              <a:t>Client’s answer </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a:solidFill>
                  <a:schemeClr val="dk1"/>
                </a:solidFill>
                <a:latin typeface="Calibri"/>
                <a:ea typeface="Calibri"/>
                <a:cs typeface="Calibri"/>
                <a:sym typeface="Calibri"/>
              </a:rPr>
              <a:t>Output: </a:t>
            </a:r>
            <a:r>
              <a:rPr lang="en-US" sz="1400">
                <a:solidFill>
                  <a:schemeClr val="dk1"/>
                </a:solidFill>
                <a:latin typeface="Calibri"/>
                <a:ea typeface="Calibri"/>
                <a:cs typeface="Calibri"/>
                <a:sym typeface="Calibri"/>
              </a:rPr>
              <a:t>Final Portfolio</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a:solidFill>
                  <a:schemeClr val="dk1"/>
                </a:solidFill>
                <a:latin typeface="Calibri"/>
                <a:ea typeface="Calibri"/>
                <a:cs typeface="Calibri"/>
                <a:sym typeface="Calibri"/>
              </a:rPr>
              <a:t>Prompt</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Link Score report with Portfolio choice</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Identify when client confirm portfolio</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Explain change in portfolio</a:t>
            </a:r>
            <a:endParaRPr/>
          </a:p>
        </p:txBody>
      </p:sp>
      <p:sp>
        <p:nvSpPr>
          <p:cNvPr id="781" name="Google Shape;781;g31ae1d02313_0_310"/>
          <p:cNvSpPr/>
          <p:nvPr/>
        </p:nvSpPr>
        <p:spPr>
          <a:xfrm>
            <a:off x="303696" y="6389926"/>
            <a:ext cx="3328800" cy="2607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82" name="Google Shape;782;g31ae1d02313_0_310"/>
          <p:cNvCxnSpPr/>
          <p:nvPr/>
        </p:nvCxnSpPr>
        <p:spPr>
          <a:xfrm flipH="1">
            <a:off x="6217803" y="1184718"/>
            <a:ext cx="8100" cy="5560800"/>
          </a:xfrm>
          <a:prstGeom prst="straightConnector1">
            <a:avLst/>
          </a:prstGeom>
          <a:noFill/>
          <a:ln w="9525" cap="flat" cmpd="sng">
            <a:solidFill>
              <a:schemeClr val="accent1"/>
            </a:solidFill>
            <a:prstDash val="solid"/>
            <a:miter lim="800000"/>
            <a:headEnd type="none" w="sm" len="sm"/>
            <a:tailEnd type="none" w="sm" len="sm"/>
          </a:ln>
        </p:spPr>
      </p:cxnSp>
      <p:sp>
        <p:nvSpPr>
          <p:cNvPr id="783" name="Google Shape;783;g31ae1d02313_0_310"/>
          <p:cNvSpPr/>
          <p:nvPr/>
        </p:nvSpPr>
        <p:spPr>
          <a:xfrm>
            <a:off x="6297009" y="4373199"/>
            <a:ext cx="2627100" cy="2220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84" name="Google Shape;784;g31ae1d02313_0_310"/>
          <p:cNvPicPr preferRelativeResize="0"/>
          <p:nvPr/>
        </p:nvPicPr>
        <p:blipFill rotWithShape="1">
          <a:blip r:embed="rId5">
            <a:alphaModFix/>
          </a:blip>
          <a:srcRect/>
          <a:stretch/>
        </p:blipFill>
        <p:spPr>
          <a:xfrm>
            <a:off x="6361569" y="6537908"/>
            <a:ext cx="5540645" cy="241853"/>
          </a:xfrm>
          <a:prstGeom prst="rect">
            <a:avLst/>
          </a:prstGeom>
          <a:noFill/>
          <a:ln>
            <a:noFill/>
          </a:ln>
        </p:spPr>
      </p:pic>
      <p:sp>
        <p:nvSpPr>
          <p:cNvPr id="785" name="Google Shape;785;g31ae1d02313_0_310"/>
          <p:cNvSpPr/>
          <p:nvPr/>
        </p:nvSpPr>
        <p:spPr>
          <a:xfrm>
            <a:off x="6361569" y="6555530"/>
            <a:ext cx="5540700" cy="2418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6" name="Google Shape;786;g31ae1d02313_0_310"/>
          <p:cNvSpPr/>
          <p:nvPr/>
        </p:nvSpPr>
        <p:spPr>
          <a:xfrm>
            <a:off x="6297009" y="2241355"/>
            <a:ext cx="2245200" cy="6741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7" name="Google Shape;787;g31ae1d02313_0_310"/>
          <p:cNvSpPr txBox="1"/>
          <p:nvPr/>
        </p:nvSpPr>
        <p:spPr>
          <a:xfrm>
            <a:off x="245638" y="723053"/>
            <a:ext cx="2192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Chat interface</a:t>
            </a:r>
            <a:endParaRPr sz="2400">
              <a:solidFill>
                <a:schemeClr val="dk1"/>
              </a:solidFill>
              <a:latin typeface="Calibri"/>
              <a:ea typeface="Calibri"/>
              <a:cs typeface="Calibri"/>
              <a:sym typeface="Calibri"/>
            </a:endParaRPr>
          </a:p>
        </p:txBody>
      </p:sp>
      <p:sp>
        <p:nvSpPr>
          <p:cNvPr id="788" name="Google Shape;788;g31ae1d02313_0_310"/>
          <p:cNvSpPr txBox="1"/>
          <p:nvPr/>
        </p:nvSpPr>
        <p:spPr>
          <a:xfrm>
            <a:off x="5516219" y="78239"/>
            <a:ext cx="6442800" cy="831000"/>
          </a:xfrm>
          <a:prstGeom prst="rect">
            <a:avLst/>
          </a:prstGeom>
          <a:solidFill>
            <a:srgbClr val="FFF2CC"/>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C00000"/>
                </a:solidFill>
                <a:latin typeface="Calibri"/>
                <a:ea typeface="Calibri"/>
                <a:cs typeface="Calibri"/>
                <a:sym typeface="Calibri"/>
              </a:rPr>
              <a:t>“Summary Agent ” </a:t>
            </a:r>
            <a:r>
              <a:rPr lang="en-US" sz="2400" b="1">
                <a:solidFill>
                  <a:srgbClr val="002060"/>
                </a:solidFill>
                <a:latin typeface="Calibri"/>
                <a:ea typeface="Calibri"/>
                <a:cs typeface="Calibri"/>
                <a:sym typeface="Calibri"/>
              </a:rPr>
              <a:t>analyze risk score and chatlog then write up summarize risk report for client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793" name="Google Shape;793;g31ae1d02313_0_325"/>
          <p:cNvPicPr preferRelativeResize="0"/>
          <p:nvPr/>
        </p:nvPicPr>
        <p:blipFill rotWithShape="1">
          <a:blip r:embed="rId3">
            <a:alphaModFix/>
          </a:blip>
          <a:srcRect/>
          <a:stretch/>
        </p:blipFill>
        <p:spPr>
          <a:xfrm>
            <a:off x="232903" y="310899"/>
            <a:ext cx="5216824" cy="6468862"/>
          </a:xfrm>
          <a:prstGeom prst="rect">
            <a:avLst/>
          </a:prstGeom>
          <a:noFill/>
          <a:ln>
            <a:noFill/>
          </a:ln>
        </p:spPr>
      </p:pic>
      <p:pic>
        <p:nvPicPr>
          <p:cNvPr id="794" name="Google Shape;794;g31ae1d02313_0_325"/>
          <p:cNvPicPr preferRelativeResize="0"/>
          <p:nvPr/>
        </p:nvPicPr>
        <p:blipFill rotWithShape="1">
          <a:blip r:embed="rId4">
            <a:alphaModFix/>
          </a:blip>
          <a:srcRect/>
          <a:stretch/>
        </p:blipFill>
        <p:spPr>
          <a:xfrm>
            <a:off x="6096000" y="2372759"/>
            <a:ext cx="4887538" cy="2345142"/>
          </a:xfrm>
          <a:prstGeom prst="rect">
            <a:avLst/>
          </a:prstGeom>
          <a:noFill/>
          <a:ln>
            <a:noFill/>
          </a:ln>
        </p:spPr>
      </p:pic>
      <p:sp>
        <p:nvSpPr>
          <p:cNvPr id="795" name="Google Shape;795;g31ae1d02313_0_325"/>
          <p:cNvSpPr/>
          <p:nvPr/>
        </p:nvSpPr>
        <p:spPr>
          <a:xfrm>
            <a:off x="6096000" y="3834037"/>
            <a:ext cx="2530500" cy="2742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6" name="Google Shape;796;g31ae1d02313_0_325"/>
          <p:cNvSpPr/>
          <p:nvPr/>
        </p:nvSpPr>
        <p:spPr>
          <a:xfrm>
            <a:off x="6096000" y="4245489"/>
            <a:ext cx="4887600" cy="4725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7" name="Google Shape;797;g31ae1d02313_0_325"/>
          <p:cNvSpPr txBox="1"/>
          <p:nvPr/>
        </p:nvSpPr>
        <p:spPr>
          <a:xfrm>
            <a:off x="5516219" y="78239"/>
            <a:ext cx="6442800" cy="831000"/>
          </a:xfrm>
          <a:prstGeom prst="rect">
            <a:avLst/>
          </a:prstGeom>
          <a:solidFill>
            <a:srgbClr val="FFF2CC"/>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C00000"/>
                </a:solidFill>
                <a:latin typeface="Calibri"/>
                <a:ea typeface="Calibri"/>
                <a:cs typeface="Calibri"/>
                <a:sym typeface="Calibri"/>
              </a:rPr>
              <a:t>“Summary Agent ” </a:t>
            </a:r>
            <a:r>
              <a:rPr lang="en-US" sz="2400" b="1">
                <a:solidFill>
                  <a:srgbClr val="002060"/>
                </a:solidFill>
                <a:latin typeface="Calibri"/>
                <a:ea typeface="Calibri"/>
                <a:cs typeface="Calibri"/>
                <a:sym typeface="Calibri"/>
              </a:rPr>
              <a:t>analyze risk score and chatlog then write up summarize risk report for client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
          <p:cNvSpPr txBox="1">
            <a:spLocks noGrp="1"/>
          </p:cNvSpPr>
          <p:nvPr>
            <p:ph type="title"/>
          </p:nvPr>
        </p:nvSpPr>
        <p:spPr>
          <a:xfrm>
            <a:off x="1451578" y="344509"/>
            <a:ext cx="9603275" cy="1049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sz="3200" dirty="0"/>
              <a:t>Timeline</a:t>
            </a:r>
            <a:endParaRPr dirty="0"/>
          </a:p>
        </p:txBody>
      </p:sp>
      <p:graphicFrame>
        <p:nvGraphicFramePr>
          <p:cNvPr id="192" name="Google Shape;192;p4"/>
          <p:cNvGraphicFramePr/>
          <p:nvPr/>
        </p:nvGraphicFramePr>
        <p:xfrm>
          <a:off x="1451578" y="1540932"/>
          <a:ext cx="9903975" cy="5282220"/>
        </p:xfrm>
        <a:graphic>
          <a:graphicData uri="http://schemas.openxmlformats.org/drawingml/2006/table">
            <a:tbl>
              <a:tblPr firstRow="1" bandRow="1">
                <a:noFill/>
                <a:tableStyleId>{C8013FF0-3E61-443D-996C-191878C2DC0C}</a:tableStyleId>
              </a:tblPr>
              <a:tblGrid>
                <a:gridCol w="1407725">
                  <a:extLst>
                    <a:ext uri="{9D8B030D-6E8A-4147-A177-3AD203B41FA5}">
                      <a16:colId xmlns:a16="http://schemas.microsoft.com/office/drawing/2014/main" val="20000"/>
                    </a:ext>
                  </a:extLst>
                </a:gridCol>
                <a:gridCol w="4274450">
                  <a:extLst>
                    <a:ext uri="{9D8B030D-6E8A-4147-A177-3AD203B41FA5}">
                      <a16:colId xmlns:a16="http://schemas.microsoft.com/office/drawing/2014/main" val="20001"/>
                    </a:ext>
                  </a:extLst>
                </a:gridCol>
                <a:gridCol w="42218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u="none" strike="noStrike" cap="none"/>
                        <a:t>Phase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Topics</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Milestones</a:t>
                      </a:r>
                      <a:endParaRPr sz="1800" u="none" strike="noStrike" cap="none"/>
                    </a:p>
                  </a:txBody>
                  <a:tcPr marL="91450" marR="91450" marT="45725" marB="45725" anchor="ctr"/>
                </a:tc>
                <a:extLst>
                  <a:ext uri="{0D108BD9-81ED-4DB2-BD59-A6C34878D82A}">
                    <a16:rowId xmlns:a16="http://schemas.microsoft.com/office/drawing/2014/main" val="10000"/>
                  </a:ext>
                </a:extLst>
              </a:tr>
              <a:tr h="378800">
                <a:tc>
                  <a:txBody>
                    <a:bodyPr/>
                    <a:lstStyle/>
                    <a:p>
                      <a:pPr marL="0" marR="0" lvl="0" indent="0" algn="ctr" rtl="0">
                        <a:spcBef>
                          <a:spcPts val="0"/>
                        </a:spcBef>
                        <a:spcAft>
                          <a:spcPts val="0"/>
                        </a:spcAft>
                        <a:buNone/>
                      </a:pPr>
                      <a:r>
                        <a:rPr lang="en-US" sz="1800" u="none" strike="noStrike" cap="none"/>
                        <a:t>Phase 1</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solidFill>
                            <a:schemeClr val="dk1"/>
                          </a:solidFill>
                        </a:rPr>
                        <a:t>Introduction &amp; Overview</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solidFill>
                            <a:schemeClr val="dk1"/>
                          </a:solidFill>
                        </a:rPr>
                        <a:t>Identify data sources</a:t>
                      </a:r>
                      <a:endParaRPr sz="1800" u="none" strike="noStrike" cap="none"/>
                    </a:p>
                  </a:txBody>
                  <a:tcPr marL="91450" marR="91450" marT="45725" marB="45725" anchor="ctr"/>
                </a:tc>
                <a:extLst>
                  <a:ext uri="{0D108BD9-81ED-4DB2-BD59-A6C34878D82A}">
                    <a16:rowId xmlns:a16="http://schemas.microsoft.com/office/drawing/2014/main" val="10001"/>
                  </a:ext>
                </a:extLst>
              </a:tr>
              <a:tr h="378800">
                <a:tc rowSpan="3">
                  <a:txBody>
                    <a:bodyPr/>
                    <a:lstStyle/>
                    <a:p>
                      <a:pPr marL="0" marR="0" lvl="0" indent="0" algn="ctr" rtl="0">
                        <a:spcBef>
                          <a:spcPts val="0"/>
                        </a:spcBef>
                        <a:spcAft>
                          <a:spcPts val="0"/>
                        </a:spcAft>
                        <a:buNone/>
                      </a:pPr>
                      <a:r>
                        <a:rPr lang="en-US" sz="1800" u="none" strike="noStrike" cap="none"/>
                        <a:t>Phase 2</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solidFill>
                            <a:schemeClr val="dk1"/>
                          </a:solidFill>
                        </a:rPr>
                        <a:t>Goal definition &amp; Hypothesis</a:t>
                      </a:r>
                      <a:endParaRPr sz="1800" u="none" strike="noStrike" cap="none"/>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Gill Sans"/>
                        <a:buNone/>
                      </a:pPr>
                      <a:r>
                        <a:rPr lang="en-US" sz="1800" b="0" u="none" strike="noStrike" cap="none">
                          <a:solidFill>
                            <a:schemeClr val="dk1"/>
                          </a:solidFill>
                        </a:rPr>
                        <a:t>Decide the goal and create hypotheses</a:t>
                      </a:r>
                      <a:endParaRPr sz="1800" u="none" strike="noStrike" cap="none"/>
                    </a:p>
                  </a:txBody>
                  <a:tcPr marL="91450" marR="91450" marT="45725" marB="45725" anchor="ctr"/>
                </a:tc>
                <a:extLst>
                  <a:ext uri="{0D108BD9-81ED-4DB2-BD59-A6C34878D82A}">
                    <a16:rowId xmlns:a16="http://schemas.microsoft.com/office/drawing/2014/main" val="10002"/>
                  </a:ext>
                </a:extLst>
              </a:tr>
              <a:tr h="378800">
                <a:tc vMerge="1">
                  <a:txBody>
                    <a:bodyPr/>
                    <a:lstStyle/>
                    <a:p>
                      <a:endParaRPr lang="zh-CN"/>
                    </a:p>
                  </a:txBody>
                  <a:tcPr/>
                </a:tc>
                <a:tc>
                  <a:txBody>
                    <a:bodyPr/>
                    <a:lstStyle/>
                    <a:p>
                      <a:pPr marL="0" marR="0" lvl="0" indent="0" algn="ctr" rtl="0">
                        <a:spcBef>
                          <a:spcPts val="0"/>
                        </a:spcBef>
                        <a:spcAft>
                          <a:spcPts val="0"/>
                        </a:spcAft>
                        <a:buNone/>
                      </a:pPr>
                      <a:r>
                        <a:rPr lang="en-US" sz="1800" u="none" strike="noStrike" cap="none"/>
                        <a:t>Learn about multi-agent platform</a:t>
                      </a:r>
                      <a:endParaRPr sz="1800" u="none" strike="noStrike" cap="none"/>
                    </a:p>
                  </a:txBody>
                  <a:tcPr marL="91450" marR="91450" marT="45725" marB="45725" anchor="ctr"/>
                </a:tc>
                <a:tc rowSpan="2">
                  <a:txBody>
                    <a:bodyPr/>
                    <a:lstStyle/>
                    <a:p>
                      <a:pPr marL="0" marR="0" lvl="0" indent="0" algn="ctr" rtl="0">
                        <a:lnSpc>
                          <a:spcPct val="100000"/>
                        </a:lnSpc>
                        <a:spcBef>
                          <a:spcPts val="0"/>
                        </a:spcBef>
                        <a:spcAft>
                          <a:spcPts val="0"/>
                        </a:spcAft>
                        <a:buClr>
                          <a:schemeClr val="dk1"/>
                        </a:buClr>
                        <a:buSzPts val="1800"/>
                        <a:buFont typeface="Gill Sans"/>
                        <a:buNone/>
                      </a:pPr>
                      <a:r>
                        <a:rPr lang="en-US" sz="1800" u="none" strike="noStrike" cap="none"/>
                        <a:t>Clearer picture of the project</a:t>
                      </a:r>
                      <a:endParaRPr sz="1800" u="none" strike="noStrike" cap="none"/>
                    </a:p>
                  </a:txBody>
                  <a:tcPr marL="91450" marR="91450" marT="45725" marB="45725" anchor="ctr"/>
                </a:tc>
                <a:extLst>
                  <a:ext uri="{0D108BD9-81ED-4DB2-BD59-A6C34878D82A}">
                    <a16:rowId xmlns:a16="http://schemas.microsoft.com/office/drawing/2014/main" val="10003"/>
                  </a:ext>
                </a:extLst>
              </a:tr>
              <a:tr h="378800">
                <a:tc vMerge="1">
                  <a:txBody>
                    <a:bodyPr/>
                    <a:lstStyle/>
                    <a:p>
                      <a:endParaRPr lang="zh-CN"/>
                    </a:p>
                  </a:txBody>
                  <a:tcPr/>
                </a:tc>
                <a:tc>
                  <a:txBody>
                    <a:bodyPr/>
                    <a:lstStyle/>
                    <a:p>
                      <a:pPr marL="0" marR="0" lvl="0" indent="0" algn="ctr" rtl="0">
                        <a:spcBef>
                          <a:spcPts val="0"/>
                        </a:spcBef>
                        <a:spcAft>
                          <a:spcPts val="0"/>
                        </a:spcAft>
                        <a:buNone/>
                      </a:pPr>
                      <a:r>
                        <a:rPr lang="en-US" sz="1800" u="none" strike="noStrike" cap="none"/>
                        <a:t>Project structure design</a:t>
                      </a:r>
                      <a:endParaRPr sz="1800" u="none" strike="noStrike" cap="none"/>
                    </a:p>
                  </a:txBody>
                  <a:tcPr marL="91450" marR="91450" marT="45725" marB="45725" anchor="ctr"/>
                </a:tc>
                <a:tc vMerge="1">
                  <a:txBody>
                    <a:bodyPr/>
                    <a:lstStyle/>
                    <a:p>
                      <a:endParaRPr lang="zh-CN"/>
                    </a:p>
                  </a:txBody>
                  <a:tcPr/>
                </a:tc>
                <a:extLst>
                  <a:ext uri="{0D108BD9-81ED-4DB2-BD59-A6C34878D82A}">
                    <a16:rowId xmlns:a16="http://schemas.microsoft.com/office/drawing/2014/main" val="10004"/>
                  </a:ext>
                </a:extLst>
              </a:tr>
              <a:tr h="378800">
                <a:tc rowSpan="2">
                  <a:txBody>
                    <a:bodyPr/>
                    <a:lstStyle/>
                    <a:p>
                      <a:pPr marL="0" marR="0" lvl="0" indent="0" algn="ctr" rtl="0">
                        <a:lnSpc>
                          <a:spcPct val="100000"/>
                        </a:lnSpc>
                        <a:spcBef>
                          <a:spcPts val="0"/>
                        </a:spcBef>
                        <a:spcAft>
                          <a:spcPts val="0"/>
                        </a:spcAft>
                        <a:buClr>
                          <a:schemeClr val="dk1"/>
                        </a:buClr>
                        <a:buSzPts val="1800"/>
                        <a:buFont typeface="Gill Sans"/>
                        <a:buNone/>
                      </a:pPr>
                      <a:r>
                        <a:rPr lang="en-US" sz="1800" u="none" strike="noStrike" cap="none"/>
                        <a:t>Phase 3</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solidFill>
                            <a:schemeClr val="dk1"/>
                          </a:solidFill>
                        </a:rPr>
                        <a:t>Data collection &amp; Data cleaning</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Access to different databases and get data</a:t>
                      </a:r>
                      <a:endParaRPr sz="1800" u="none" strike="noStrike" cap="none"/>
                    </a:p>
                  </a:txBody>
                  <a:tcPr marL="91450" marR="91450" marT="45725" marB="45725" anchor="ctr"/>
                </a:tc>
                <a:extLst>
                  <a:ext uri="{0D108BD9-81ED-4DB2-BD59-A6C34878D82A}">
                    <a16:rowId xmlns:a16="http://schemas.microsoft.com/office/drawing/2014/main" val="10005"/>
                  </a:ext>
                </a:extLst>
              </a:tr>
              <a:tr h="378800">
                <a:tc vMerge="1">
                  <a:txBody>
                    <a:bodyPr/>
                    <a:lstStyle/>
                    <a:p>
                      <a:endParaRPr lang="zh-CN"/>
                    </a:p>
                  </a:txBody>
                  <a:tcPr/>
                </a:tc>
                <a:tc>
                  <a:txBody>
                    <a:bodyPr/>
                    <a:lstStyle/>
                    <a:p>
                      <a:pPr marL="0" marR="0" lvl="0" indent="0" algn="ctr" rtl="0">
                        <a:spcBef>
                          <a:spcPts val="0"/>
                        </a:spcBef>
                        <a:spcAft>
                          <a:spcPts val="0"/>
                        </a:spcAft>
                        <a:buNone/>
                      </a:pPr>
                      <a:r>
                        <a:rPr lang="en-US" sz="1800" b="0" u="none" strike="noStrike" cap="none">
                          <a:solidFill>
                            <a:schemeClr val="dk1"/>
                          </a:solidFill>
                        </a:rPr>
                        <a:t>Exploratory data analysis</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Export clean data for modeling</a:t>
                      </a:r>
                      <a:endParaRPr sz="1800" u="none" strike="noStrike" cap="none"/>
                    </a:p>
                  </a:txBody>
                  <a:tcPr marL="91450" marR="91450" marT="45725" marB="45725" anchor="ctr"/>
                </a:tc>
                <a:extLst>
                  <a:ext uri="{0D108BD9-81ED-4DB2-BD59-A6C34878D82A}">
                    <a16:rowId xmlns:a16="http://schemas.microsoft.com/office/drawing/2014/main" val="10006"/>
                  </a:ext>
                </a:extLst>
              </a:tr>
              <a:tr h="378800">
                <a:tc rowSpan="4">
                  <a:txBody>
                    <a:bodyPr/>
                    <a:lstStyle/>
                    <a:p>
                      <a:pPr marL="0" marR="0" lvl="0" indent="0" algn="ctr" rtl="0">
                        <a:spcBef>
                          <a:spcPts val="0"/>
                        </a:spcBef>
                        <a:spcAft>
                          <a:spcPts val="0"/>
                        </a:spcAft>
                        <a:buNone/>
                      </a:pPr>
                      <a:r>
                        <a:rPr lang="en-US" sz="1800" u="none" strike="noStrike" cap="none"/>
                        <a:t>Phase 4</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Agent prompting design &amp; Improvement</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Comprehensive prompting words</a:t>
                      </a:r>
                      <a:endParaRPr sz="1800" u="none" strike="noStrike" cap="none"/>
                    </a:p>
                  </a:txBody>
                  <a:tcPr marL="91450" marR="91450" marT="45725" marB="45725" anchor="ctr"/>
                </a:tc>
                <a:extLst>
                  <a:ext uri="{0D108BD9-81ED-4DB2-BD59-A6C34878D82A}">
                    <a16:rowId xmlns:a16="http://schemas.microsoft.com/office/drawing/2014/main" val="10007"/>
                  </a:ext>
                </a:extLst>
              </a:tr>
              <a:tr h="378800">
                <a:tc vMerge="1">
                  <a:txBody>
                    <a:bodyPr/>
                    <a:lstStyle/>
                    <a:p>
                      <a:endParaRPr lang="zh-CN"/>
                    </a:p>
                  </a:txBody>
                  <a:tcPr/>
                </a:tc>
                <a:tc>
                  <a:txBody>
                    <a:bodyPr/>
                    <a:lstStyle/>
                    <a:p>
                      <a:pPr marL="0" marR="0" lvl="0" indent="0" algn="ctr" rtl="0">
                        <a:spcBef>
                          <a:spcPts val="0"/>
                        </a:spcBef>
                        <a:spcAft>
                          <a:spcPts val="0"/>
                        </a:spcAft>
                        <a:buNone/>
                      </a:pPr>
                      <a:r>
                        <a:rPr lang="en-US" sz="1800" u="none" strike="noStrike" cap="none"/>
                        <a:t>Benchmark testing</a:t>
                      </a:r>
                      <a:endParaRPr sz="1800" u="none" strike="noStrike" cap="none"/>
                    </a:p>
                  </a:txBody>
                  <a:tcPr marL="91450" marR="91450" marT="45725" marB="45725" anchor="ctr"/>
                </a:tc>
                <a:tc rowSpan="3">
                  <a:txBody>
                    <a:bodyPr/>
                    <a:lstStyle/>
                    <a:p>
                      <a:pPr marL="0" marR="0" lvl="0" indent="0" algn="ctr" rtl="0">
                        <a:spcBef>
                          <a:spcPts val="0"/>
                        </a:spcBef>
                        <a:spcAft>
                          <a:spcPts val="0"/>
                        </a:spcAft>
                        <a:buNone/>
                      </a:pPr>
                      <a:r>
                        <a:rPr lang="en-US" sz="1800" u="none" strike="noStrike" cap="none"/>
                        <a:t>Combine codes together and get results</a:t>
                      </a:r>
                      <a:endParaRPr sz="1800" u="none" strike="noStrike" cap="none"/>
                    </a:p>
                  </a:txBody>
                  <a:tcPr marL="91450" marR="91450" marT="45725" marB="45725" anchor="ctr"/>
                </a:tc>
                <a:extLst>
                  <a:ext uri="{0D108BD9-81ED-4DB2-BD59-A6C34878D82A}">
                    <a16:rowId xmlns:a16="http://schemas.microsoft.com/office/drawing/2014/main" val="10008"/>
                  </a:ext>
                </a:extLst>
              </a:tr>
              <a:tr h="378800">
                <a:tc vMerge="1">
                  <a:txBody>
                    <a:bodyPr/>
                    <a:lstStyle/>
                    <a:p>
                      <a:endParaRPr lang="zh-CN"/>
                    </a:p>
                  </a:txBody>
                  <a:tcPr/>
                </a:tc>
                <a:tc>
                  <a:txBody>
                    <a:bodyPr/>
                    <a:lstStyle/>
                    <a:p>
                      <a:pPr marL="0" marR="0" lvl="0" indent="0" algn="ctr" rtl="0">
                        <a:spcBef>
                          <a:spcPts val="0"/>
                        </a:spcBef>
                        <a:spcAft>
                          <a:spcPts val="0"/>
                        </a:spcAft>
                        <a:buNone/>
                      </a:pPr>
                      <a:r>
                        <a:rPr lang="en-US" sz="1800" u="none" strike="noStrike" cap="none"/>
                        <a:t>Strategy design</a:t>
                      </a:r>
                      <a:endParaRPr sz="1800" u="none" strike="noStrike" cap="none"/>
                    </a:p>
                  </a:txBody>
                  <a:tcPr marL="91450" marR="91450" marT="45725" marB="45725" anchor="ctr"/>
                </a:tc>
                <a:tc vMerge="1">
                  <a:txBody>
                    <a:bodyPr/>
                    <a:lstStyle/>
                    <a:p>
                      <a:endParaRPr lang="zh-CN"/>
                    </a:p>
                  </a:txBody>
                  <a:tcPr/>
                </a:tc>
                <a:extLst>
                  <a:ext uri="{0D108BD9-81ED-4DB2-BD59-A6C34878D82A}">
                    <a16:rowId xmlns:a16="http://schemas.microsoft.com/office/drawing/2014/main" val="10009"/>
                  </a:ext>
                </a:extLst>
              </a:tr>
              <a:tr h="378800">
                <a:tc vMerge="1">
                  <a:txBody>
                    <a:bodyPr/>
                    <a:lstStyle/>
                    <a:p>
                      <a:endParaRPr lang="zh-CN"/>
                    </a:p>
                  </a:txBody>
                  <a:tcPr/>
                </a:tc>
                <a:tc>
                  <a:txBody>
                    <a:bodyPr/>
                    <a:lstStyle/>
                    <a:p>
                      <a:pPr marL="0" marR="0" lvl="0" indent="0" algn="ctr" rtl="0">
                        <a:spcBef>
                          <a:spcPts val="0"/>
                        </a:spcBef>
                        <a:spcAft>
                          <a:spcPts val="0"/>
                        </a:spcAft>
                        <a:buNone/>
                      </a:pPr>
                      <a:r>
                        <a:rPr lang="en-US" sz="1800" u="none" strike="noStrike" cap="none"/>
                        <a:t>Back testing</a:t>
                      </a:r>
                      <a:endParaRPr sz="1800" u="none" strike="noStrike" cap="none"/>
                    </a:p>
                  </a:txBody>
                  <a:tcPr marL="91450" marR="91450" marT="45725" marB="45725" anchor="ctr"/>
                </a:tc>
                <a:tc vMerge="1">
                  <a:txBody>
                    <a:bodyPr/>
                    <a:lstStyle/>
                    <a:p>
                      <a:endParaRPr lang="zh-CN"/>
                    </a:p>
                  </a:txBody>
                  <a:tcPr/>
                </a:tc>
                <a:extLst>
                  <a:ext uri="{0D108BD9-81ED-4DB2-BD59-A6C34878D82A}">
                    <a16:rowId xmlns:a16="http://schemas.microsoft.com/office/drawing/2014/main" val="10010"/>
                  </a:ext>
                </a:extLst>
              </a:tr>
              <a:tr h="325200">
                <a:tc rowSpan="2">
                  <a:txBody>
                    <a:bodyPr/>
                    <a:lstStyle/>
                    <a:p>
                      <a:pPr marL="0" marR="0" lvl="0" indent="0" algn="ctr" rtl="0">
                        <a:lnSpc>
                          <a:spcPct val="100000"/>
                        </a:lnSpc>
                        <a:spcBef>
                          <a:spcPts val="0"/>
                        </a:spcBef>
                        <a:spcAft>
                          <a:spcPts val="0"/>
                        </a:spcAft>
                        <a:buClr>
                          <a:schemeClr val="dk1"/>
                        </a:buClr>
                        <a:buSzPts val="1800"/>
                        <a:buFont typeface="Gill Sans"/>
                        <a:buNone/>
                      </a:pPr>
                      <a:r>
                        <a:rPr lang="en-US" sz="1800" u="none" strike="noStrike" cap="none"/>
                        <a:t>Phase 5</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Combining all parts together &amp; Testing</a:t>
                      </a:r>
                      <a:endParaRPr sz="1800" u="none" strike="noStrike" cap="none"/>
                    </a:p>
                  </a:txBody>
                  <a:tcPr marL="91450" marR="91450" marT="45725" marB="45725" anchor="ctr"/>
                </a:tc>
                <a:tc rowSpan="2">
                  <a:txBody>
                    <a:bodyPr/>
                    <a:lstStyle/>
                    <a:p>
                      <a:pPr marL="0" marR="0" lvl="0" indent="0" algn="ctr" rtl="0">
                        <a:lnSpc>
                          <a:spcPct val="100000"/>
                        </a:lnSpc>
                        <a:spcBef>
                          <a:spcPts val="0"/>
                        </a:spcBef>
                        <a:spcAft>
                          <a:spcPts val="0"/>
                        </a:spcAft>
                        <a:buClr>
                          <a:schemeClr val="dk1"/>
                        </a:buClr>
                        <a:buSzPts val="1800"/>
                        <a:buFont typeface="Gill Sans"/>
                        <a:buNone/>
                      </a:pPr>
                      <a:r>
                        <a:rPr lang="en-US" sz="1800" u="none" strike="noStrike" cap="none"/>
                        <a:t>Combine all codes together and get results and test </a:t>
                      </a:r>
                      <a:r>
                        <a:rPr lang="en-US" sz="1800" b="0" u="none" strike="noStrike" cap="none">
                          <a:solidFill>
                            <a:schemeClr val="dk1"/>
                          </a:solidFill>
                        </a:rPr>
                        <a:t>model sensitivity</a:t>
                      </a:r>
                      <a:endParaRPr sz="1800" u="none" strike="noStrike" cap="none"/>
                    </a:p>
                  </a:txBody>
                  <a:tcPr marL="91450" marR="91450" marT="45725" marB="45725" anchor="ctr"/>
                </a:tc>
                <a:extLst>
                  <a:ext uri="{0D108BD9-81ED-4DB2-BD59-A6C34878D82A}">
                    <a16:rowId xmlns:a16="http://schemas.microsoft.com/office/drawing/2014/main" val="10011"/>
                  </a:ext>
                </a:extLst>
              </a:tr>
              <a:tr h="378800">
                <a:tc vMerge="1">
                  <a:txBody>
                    <a:bodyPr/>
                    <a:lstStyle/>
                    <a:p>
                      <a:endParaRPr lang="zh-CN"/>
                    </a:p>
                  </a:txBody>
                  <a:tcPr/>
                </a:tc>
                <a:tc>
                  <a:txBody>
                    <a:bodyPr/>
                    <a:lstStyle/>
                    <a:p>
                      <a:pPr marL="0" marR="0" lvl="0" indent="0" algn="ctr" rtl="0">
                        <a:spcBef>
                          <a:spcPts val="0"/>
                        </a:spcBef>
                        <a:spcAft>
                          <a:spcPts val="0"/>
                        </a:spcAft>
                        <a:buNone/>
                      </a:pPr>
                      <a:r>
                        <a:rPr lang="en-US" sz="1800" b="0" u="none" strike="noStrike" cap="none">
                          <a:solidFill>
                            <a:schemeClr val="dk1"/>
                          </a:solidFill>
                        </a:rPr>
                        <a:t>Model sensitivity analysis</a:t>
                      </a:r>
                      <a:endParaRPr sz="1800" u="none" strike="noStrike" cap="none"/>
                    </a:p>
                  </a:txBody>
                  <a:tcPr marL="91450" marR="91450" marT="45725" marB="45725" anchor="ctr"/>
                </a:tc>
                <a:tc vMerge="1">
                  <a:txBody>
                    <a:bodyPr/>
                    <a:lstStyle/>
                    <a:p>
                      <a:endParaRPr lang="zh-CN"/>
                    </a:p>
                  </a:txBody>
                  <a:tcPr/>
                </a:tc>
                <a:extLst>
                  <a:ext uri="{0D108BD9-81ED-4DB2-BD59-A6C34878D82A}">
                    <a16:rowId xmlns:a16="http://schemas.microsoft.com/office/drawing/2014/main" val="10012"/>
                  </a:ext>
                </a:extLst>
              </a:tr>
              <a:tr h="378800">
                <a:tc>
                  <a:txBody>
                    <a:bodyPr/>
                    <a:lstStyle/>
                    <a:p>
                      <a:pPr marL="0" marR="0" lvl="0" indent="0" algn="ctr" rtl="0">
                        <a:lnSpc>
                          <a:spcPct val="100000"/>
                        </a:lnSpc>
                        <a:spcBef>
                          <a:spcPts val="0"/>
                        </a:spcBef>
                        <a:spcAft>
                          <a:spcPts val="0"/>
                        </a:spcAft>
                        <a:buClr>
                          <a:schemeClr val="dk1"/>
                        </a:buClr>
                        <a:buSzPts val="1800"/>
                        <a:buFont typeface="Gill Sans"/>
                        <a:buNone/>
                      </a:pPr>
                      <a:r>
                        <a:rPr lang="en-US" sz="1800" u="none" strike="noStrike" cap="none"/>
                        <a:t>Phase 6</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Draft solution brief and final presentation</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Final presentation</a:t>
                      </a:r>
                      <a:endParaRPr sz="1800" u="none" strike="noStrike" cap="none"/>
                    </a:p>
                  </a:txBody>
                  <a:tcPr marL="91450" marR="91450" marT="45725" marB="45725" anchor="ctr"/>
                </a:tc>
                <a:extLst>
                  <a:ext uri="{0D108BD9-81ED-4DB2-BD59-A6C34878D82A}">
                    <a16:rowId xmlns:a16="http://schemas.microsoft.com/office/drawing/2014/main" val="1001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9"/>
          <p:cNvSpPr txBox="1">
            <a:spLocks noGrp="1"/>
          </p:cNvSpPr>
          <p:nvPr>
            <p:ph type="title"/>
          </p:nvPr>
        </p:nvSpPr>
        <p:spPr>
          <a:xfrm>
            <a:off x="1451578" y="344509"/>
            <a:ext cx="9603275" cy="1049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a:t>CHALLENGES &amp; REFLECTION</a:t>
            </a:r>
            <a:endParaRPr/>
          </a:p>
        </p:txBody>
      </p:sp>
      <p:sp>
        <p:nvSpPr>
          <p:cNvPr id="803" name="Google Shape;803;p19"/>
          <p:cNvSpPr txBox="1"/>
          <p:nvPr/>
        </p:nvSpPr>
        <p:spPr>
          <a:xfrm>
            <a:off x="1047967" y="2257088"/>
            <a:ext cx="3250200" cy="49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Gill Sans"/>
                <a:ea typeface="Gill Sans"/>
                <a:cs typeface="Gill Sans"/>
                <a:sym typeface="Gill Sans"/>
              </a:rPr>
              <a:t>Beginning</a:t>
            </a:r>
            <a:endParaRPr sz="2000" b="1">
              <a:solidFill>
                <a:schemeClr val="dk1"/>
              </a:solidFill>
              <a:latin typeface="Gill Sans"/>
              <a:ea typeface="Gill Sans"/>
              <a:cs typeface="Gill Sans"/>
              <a:sym typeface="Gill Sans"/>
            </a:endParaRPr>
          </a:p>
        </p:txBody>
      </p:sp>
      <p:sp>
        <p:nvSpPr>
          <p:cNvPr id="804" name="Google Shape;804;p19"/>
          <p:cNvSpPr txBox="1"/>
          <p:nvPr/>
        </p:nvSpPr>
        <p:spPr>
          <a:xfrm>
            <a:off x="1047967" y="3428838"/>
            <a:ext cx="3250200" cy="49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Gill Sans"/>
                <a:ea typeface="Gill Sans"/>
                <a:cs typeface="Gill Sans"/>
                <a:sym typeface="Gill Sans"/>
              </a:rPr>
              <a:t>During the project</a:t>
            </a:r>
            <a:endParaRPr sz="2000" b="1">
              <a:solidFill>
                <a:schemeClr val="dk1"/>
              </a:solidFill>
              <a:latin typeface="Gill Sans"/>
              <a:ea typeface="Gill Sans"/>
              <a:cs typeface="Gill Sans"/>
              <a:sym typeface="Gill Sans"/>
            </a:endParaRPr>
          </a:p>
        </p:txBody>
      </p:sp>
      <p:sp>
        <p:nvSpPr>
          <p:cNvPr id="805" name="Google Shape;805;p19"/>
          <p:cNvSpPr txBox="1"/>
          <p:nvPr/>
        </p:nvSpPr>
        <p:spPr>
          <a:xfrm>
            <a:off x="1047967" y="4714313"/>
            <a:ext cx="3250200" cy="49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Gill Sans"/>
                <a:ea typeface="Gill Sans"/>
                <a:cs typeface="Gill Sans"/>
                <a:sym typeface="Gill Sans"/>
              </a:rPr>
              <a:t>Final stage</a:t>
            </a:r>
            <a:endParaRPr sz="2000" b="1">
              <a:solidFill>
                <a:schemeClr val="dk1"/>
              </a:solidFill>
              <a:latin typeface="Gill Sans"/>
              <a:ea typeface="Gill Sans"/>
              <a:cs typeface="Gill Sans"/>
              <a:sym typeface="Gill Sans"/>
            </a:endParaRPr>
          </a:p>
        </p:txBody>
      </p:sp>
      <p:sp>
        <p:nvSpPr>
          <p:cNvPr id="806" name="Google Shape;806;p19"/>
          <p:cNvSpPr txBox="1"/>
          <p:nvPr/>
        </p:nvSpPr>
        <p:spPr>
          <a:xfrm>
            <a:off x="4600625" y="1968750"/>
            <a:ext cx="7280700" cy="492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500"/>
              </a:spcBef>
              <a:spcAft>
                <a:spcPts val="0"/>
              </a:spcAft>
              <a:buClr>
                <a:schemeClr val="dk1"/>
              </a:buClr>
              <a:buSzPts val="1100"/>
              <a:buFont typeface="Gill Sans"/>
              <a:buChar char="●"/>
            </a:pPr>
            <a:r>
              <a:rPr lang="en-US" sz="2000" dirty="0">
                <a:solidFill>
                  <a:schemeClr val="dk1"/>
                </a:solidFill>
                <a:latin typeface="Gill Sans"/>
                <a:ea typeface="Gill Sans"/>
                <a:cs typeface="Gill Sans"/>
                <a:sym typeface="Gill Sans"/>
              </a:rPr>
              <a:t>how to a clear understanding of the overall project structure</a:t>
            </a:r>
            <a:endParaRPr dirty="0"/>
          </a:p>
        </p:txBody>
      </p:sp>
      <p:sp>
        <p:nvSpPr>
          <p:cNvPr id="807" name="Google Shape;807;p19"/>
          <p:cNvSpPr txBox="1"/>
          <p:nvPr/>
        </p:nvSpPr>
        <p:spPr>
          <a:xfrm>
            <a:off x="4600625" y="2805713"/>
            <a:ext cx="7215600" cy="12006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1500"/>
              </a:spcBef>
              <a:spcAft>
                <a:spcPts val="0"/>
              </a:spcAft>
              <a:buClr>
                <a:schemeClr val="dk1"/>
              </a:buClr>
              <a:buSzPts val="1100"/>
              <a:buChar char="●"/>
            </a:pPr>
            <a:r>
              <a:rPr lang="en-US" sz="2000">
                <a:solidFill>
                  <a:schemeClr val="dk1"/>
                </a:solidFill>
                <a:latin typeface="Gill Sans"/>
                <a:ea typeface="Gill Sans"/>
                <a:cs typeface="Gill Sans"/>
                <a:sym typeface="Gill Sans"/>
              </a:rPr>
              <a:t>the specific functionalities the agent should possess</a:t>
            </a:r>
            <a:endParaRPr sz="2000">
              <a:solidFill>
                <a:schemeClr val="dk1"/>
              </a:solidFill>
              <a:latin typeface="Gill Sans"/>
              <a:ea typeface="Gill Sans"/>
              <a:cs typeface="Gill Sans"/>
              <a:sym typeface="Gill Sans"/>
            </a:endParaRPr>
          </a:p>
          <a:p>
            <a:pPr marL="457200" marR="0" lvl="0" indent="-298450" algn="l" rtl="0">
              <a:lnSpc>
                <a:spcPct val="115000"/>
              </a:lnSpc>
              <a:spcBef>
                <a:spcPts val="0"/>
              </a:spcBef>
              <a:spcAft>
                <a:spcPts val="0"/>
              </a:spcAft>
              <a:buClr>
                <a:schemeClr val="dk1"/>
              </a:buClr>
              <a:buSzPts val="1100"/>
              <a:buChar char="●"/>
            </a:pPr>
            <a:r>
              <a:rPr lang="en-US" sz="2000">
                <a:solidFill>
                  <a:schemeClr val="dk1"/>
                </a:solidFill>
                <a:latin typeface="Gill Sans"/>
                <a:ea typeface="Gill Sans"/>
                <a:cs typeface="Gill Sans"/>
                <a:sym typeface="Gill Sans"/>
              </a:rPr>
              <a:t>how to acquire and process data effectively</a:t>
            </a:r>
            <a:endParaRPr sz="2000">
              <a:solidFill>
                <a:schemeClr val="dk1"/>
              </a:solidFill>
              <a:latin typeface="Gill Sans"/>
              <a:ea typeface="Gill Sans"/>
              <a:cs typeface="Gill Sans"/>
              <a:sym typeface="Gill Sans"/>
            </a:endParaRPr>
          </a:p>
          <a:p>
            <a:pPr marL="457200" marR="0" lvl="0" indent="-298450" algn="l" rtl="0">
              <a:lnSpc>
                <a:spcPct val="115000"/>
              </a:lnSpc>
              <a:spcBef>
                <a:spcPts val="0"/>
              </a:spcBef>
              <a:spcAft>
                <a:spcPts val="0"/>
              </a:spcAft>
              <a:buClr>
                <a:schemeClr val="dk1"/>
              </a:buClr>
              <a:buSzPts val="1100"/>
              <a:buChar char="●"/>
            </a:pPr>
            <a:r>
              <a:rPr lang="en-US" sz="2000">
                <a:solidFill>
                  <a:schemeClr val="dk1"/>
                </a:solidFill>
                <a:latin typeface="Gill Sans"/>
                <a:ea typeface="Gill Sans"/>
                <a:cs typeface="Gill Sans"/>
                <a:sym typeface="Gill Sans"/>
              </a:rPr>
              <a:t>how to make our strategy perform better</a:t>
            </a:r>
            <a:endParaRPr/>
          </a:p>
        </p:txBody>
      </p:sp>
      <p:sp>
        <p:nvSpPr>
          <p:cNvPr id="808" name="Google Shape;808;p19"/>
          <p:cNvSpPr txBox="1"/>
          <p:nvPr/>
        </p:nvSpPr>
        <p:spPr>
          <a:xfrm>
            <a:off x="4600625" y="4360313"/>
            <a:ext cx="6390600" cy="846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500"/>
              </a:spcBef>
              <a:spcAft>
                <a:spcPts val="0"/>
              </a:spcAft>
              <a:buClr>
                <a:schemeClr val="dk1"/>
              </a:buClr>
              <a:buSzPts val="1100"/>
              <a:buChar char="●"/>
            </a:pPr>
            <a:r>
              <a:rPr lang="en-US" sz="2000">
                <a:solidFill>
                  <a:schemeClr val="dk1"/>
                </a:solidFill>
                <a:latin typeface="Gill Sans"/>
                <a:ea typeface="Gill Sans"/>
                <a:cs typeface="Gill Sans"/>
                <a:sym typeface="Gill Sans"/>
              </a:rPr>
              <a:t>how to integrate the agent component with the strategy and back-testing</a:t>
            </a:r>
            <a:endParaRPr/>
          </a:p>
        </p:txBody>
      </p:sp>
      <p:pic>
        <p:nvPicPr>
          <p:cNvPr id="809" name="Google Shape;809;p19"/>
          <p:cNvPicPr preferRelativeResize="0"/>
          <p:nvPr/>
        </p:nvPicPr>
        <p:blipFill>
          <a:blip r:embed="rId3">
            <a:alphaModFix/>
          </a:blip>
          <a:stretch>
            <a:fillRect/>
          </a:stretch>
        </p:blipFill>
        <p:spPr>
          <a:xfrm>
            <a:off x="10547925" y="4360322"/>
            <a:ext cx="1333400" cy="13333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g31a9170d476_0_303"/>
          <p:cNvSpPr txBox="1">
            <a:spLocks noGrp="1"/>
          </p:cNvSpPr>
          <p:nvPr>
            <p:ph type="title"/>
          </p:nvPr>
        </p:nvSpPr>
        <p:spPr>
          <a:xfrm>
            <a:off x="1451578" y="344509"/>
            <a:ext cx="9603300" cy="1049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a:t>CHALLENGES &amp; REFLECTION</a:t>
            </a:r>
            <a:endParaRPr/>
          </a:p>
        </p:txBody>
      </p:sp>
      <p:sp>
        <p:nvSpPr>
          <p:cNvPr id="815" name="Google Shape;815;g31a9170d476_0_303"/>
          <p:cNvSpPr txBox="1">
            <a:spLocks noGrp="1"/>
          </p:cNvSpPr>
          <p:nvPr>
            <p:ph type="body" idx="1"/>
          </p:nvPr>
        </p:nvSpPr>
        <p:spPr>
          <a:xfrm>
            <a:off x="590275" y="2583925"/>
            <a:ext cx="4644300" cy="1221900"/>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115000"/>
              </a:lnSpc>
              <a:spcBef>
                <a:spcPts val="1500"/>
              </a:spcBef>
              <a:spcAft>
                <a:spcPts val="0"/>
              </a:spcAft>
              <a:buClr>
                <a:schemeClr val="dk1"/>
              </a:buClr>
              <a:buSzPts val="1800"/>
              <a:buChar char="•"/>
            </a:pPr>
            <a:r>
              <a:rPr lang="en-US"/>
              <a:t>Our group had </a:t>
            </a:r>
            <a:r>
              <a:rPr lang="en-US" b="1"/>
              <a:t>clear goals</a:t>
            </a:r>
            <a:r>
              <a:rPr lang="en-US"/>
              <a:t> and </a:t>
            </a:r>
            <a:r>
              <a:rPr lang="en-US" b="1"/>
              <a:t>well-distributed tasks</a:t>
            </a:r>
            <a:r>
              <a:rPr lang="en-US"/>
              <a:t>, which allowed us to cooperate efficiently.</a:t>
            </a:r>
            <a:endParaRPr/>
          </a:p>
        </p:txBody>
      </p:sp>
      <p:pic>
        <p:nvPicPr>
          <p:cNvPr id="816" name="Google Shape;816;g31a9170d476_0_303"/>
          <p:cNvPicPr preferRelativeResize="0"/>
          <p:nvPr/>
        </p:nvPicPr>
        <p:blipFill>
          <a:blip r:embed="rId3">
            <a:alphaModFix/>
          </a:blip>
          <a:stretch>
            <a:fillRect/>
          </a:stretch>
        </p:blipFill>
        <p:spPr>
          <a:xfrm>
            <a:off x="3509525" y="4122175"/>
            <a:ext cx="1725050" cy="1548499"/>
          </a:xfrm>
          <a:prstGeom prst="rect">
            <a:avLst/>
          </a:prstGeom>
          <a:noFill/>
          <a:ln>
            <a:noFill/>
          </a:ln>
        </p:spPr>
      </p:pic>
      <p:sp>
        <p:nvSpPr>
          <p:cNvPr id="817" name="Google Shape;817;g31a9170d476_0_303"/>
          <p:cNvSpPr txBox="1"/>
          <p:nvPr/>
        </p:nvSpPr>
        <p:spPr>
          <a:xfrm>
            <a:off x="625825" y="1774975"/>
            <a:ext cx="4911000" cy="49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Gill Sans"/>
                <a:ea typeface="Gill Sans"/>
                <a:cs typeface="Gill Sans"/>
                <a:sym typeface="Gill Sans"/>
              </a:rPr>
              <a:t>Teamwork</a:t>
            </a:r>
            <a:endParaRPr sz="2000" b="1">
              <a:solidFill>
                <a:schemeClr val="dk1"/>
              </a:solidFill>
              <a:latin typeface="Gill Sans"/>
              <a:ea typeface="Gill Sans"/>
              <a:cs typeface="Gill Sans"/>
              <a:sym typeface="Gill Sans"/>
            </a:endParaRPr>
          </a:p>
        </p:txBody>
      </p:sp>
      <p:sp>
        <p:nvSpPr>
          <p:cNvPr id="818" name="Google Shape;818;g31a9170d476_0_303"/>
          <p:cNvSpPr txBox="1">
            <a:spLocks noGrp="1"/>
          </p:cNvSpPr>
          <p:nvPr>
            <p:ph type="body" idx="1"/>
          </p:nvPr>
        </p:nvSpPr>
        <p:spPr>
          <a:xfrm>
            <a:off x="5852000" y="2648950"/>
            <a:ext cx="5040900" cy="2878200"/>
          </a:xfrm>
          <a:prstGeom prst="rect">
            <a:avLst/>
          </a:prstGeom>
          <a:noFill/>
          <a:ln>
            <a:noFill/>
          </a:ln>
        </p:spPr>
        <p:txBody>
          <a:bodyPr spcFirstLastPara="1" wrap="square" lIns="91425" tIns="45700" rIns="91425" bIns="45700" anchor="t" anchorCtr="0">
            <a:spAutoFit/>
          </a:bodyPr>
          <a:lstStyle/>
          <a:p>
            <a:pPr marL="457200" lvl="0" indent="-298450" algn="l" rtl="0">
              <a:lnSpc>
                <a:spcPct val="115000"/>
              </a:lnSpc>
              <a:spcBef>
                <a:spcPts val="1500"/>
              </a:spcBef>
              <a:spcAft>
                <a:spcPts val="0"/>
              </a:spcAft>
              <a:buClr>
                <a:schemeClr val="dk1"/>
              </a:buClr>
              <a:buSzPts val="1100"/>
              <a:buChar char="●"/>
            </a:pPr>
            <a:r>
              <a:rPr lang="en-US"/>
              <a:t>We tackled these issues by first having internal discussions, then actively seeking advice from </a:t>
            </a:r>
            <a:r>
              <a:rPr lang="en-US" b="1"/>
              <a:t>Professor and our employer</a:t>
            </a:r>
            <a:r>
              <a:rPr lang="en-US"/>
              <a:t>, writing demos, and received lots of valuable suggestions that helped improve our project. </a:t>
            </a:r>
            <a:endParaRPr/>
          </a:p>
          <a:p>
            <a:pPr marL="457200" lvl="0" indent="-298450" algn="l" rtl="0">
              <a:lnSpc>
                <a:spcPct val="115000"/>
              </a:lnSpc>
              <a:spcBef>
                <a:spcPts val="0"/>
              </a:spcBef>
              <a:spcAft>
                <a:spcPts val="0"/>
              </a:spcAft>
              <a:buClr>
                <a:schemeClr val="dk1"/>
              </a:buClr>
              <a:buSzPts val="1100"/>
              <a:buChar char="●"/>
            </a:pPr>
            <a:r>
              <a:rPr lang="en-US"/>
              <a:t>We also communicated with our </a:t>
            </a:r>
            <a:r>
              <a:rPr lang="en-US" b="1"/>
              <a:t>peer team SK2</a:t>
            </a:r>
            <a:r>
              <a:rPr lang="en-US"/>
              <a:t> and helped each other.</a:t>
            </a:r>
            <a:endParaRPr/>
          </a:p>
        </p:txBody>
      </p:sp>
      <p:sp>
        <p:nvSpPr>
          <p:cNvPr id="819" name="Google Shape;819;g31a9170d476_0_303"/>
          <p:cNvSpPr txBox="1"/>
          <p:nvPr/>
        </p:nvSpPr>
        <p:spPr>
          <a:xfrm>
            <a:off x="5982000" y="1774975"/>
            <a:ext cx="4911000" cy="49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Gill Sans"/>
                <a:ea typeface="Gill Sans"/>
                <a:cs typeface="Gill Sans"/>
                <a:sym typeface="Gill Sans"/>
              </a:rPr>
              <a:t>External help</a:t>
            </a:r>
            <a:endParaRPr sz="2000" b="1">
              <a:solidFill>
                <a:schemeClr val="dk1"/>
              </a:solidFill>
              <a:latin typeface="Gill Sans"/>
              <a:ea typeface="Gill Sans"/>
              <a:cs typeface="Gill Sans"/>
              <a:sym typeface="Gill Sans"/>
            </a:endParaRPr>
          </a:p>
        </p:txBody>
      </p:sp>
      <p:grpSp>
        <p:nvGrpSpPr>
          <p:cNvPr id="820" name="Google Shape;820;g31a9170d476_0_303"/>
          <p:cNvGrpSpPr/>
          <p:nvPr/>
        </p:nvGrpSpPr>
        <p:grpSpPr>
          <a:xfrm>
            <a:off x="590275" y="3709538"/>
            <a:ext cx="2709478" cy="2373775"/>
            <a:chOff x="0" y="3694650"/>
            <a:chExt cx="2709478" cy="2373775"/>
          </a:xfrm>
        </p:grpSpPr>
        <p:pic>
          <p:nvPicPr>
            <p:cNvPr id="821" name="Google Shape;821;g31a9170d476_0_303"/>
            <p:cNvPicPr preferRelativeResize="0"/>
            <p:nvPr/>
          </p:nvPicPr>
          <p:blipFill>
            <a:blip r:embed="rId4">
              <a:alphaModFix/>
            </a:blip>
            <a:stretch>
              <a:fillRect/>
            </a:stretch>
          </p:blipFill>
          <p:spPr>
            <a:xfrm>
              <a:off x="0" y="3694650"/>
              <a:ext cx="2443328" cy="1832500"/>
            </a:xfrm>
            <a:prstGeom prst="rect">
              <a:avLst/>
            </a:prstGeom>
            <a:noFill/>
            <a:ln>
              <a:noFill/>
            </a:ln>
          </p:spPr>
        </p:pic>
        <p:pic>
          <p:nvPicPr>
            <p:cNvPr id="822" name="Google Shape;822;g31a9170d476_0_303"/>
            <p:cNvPicPr preferRelativeResize="0"/>
            <p:nvPr/>
          </p:nvPicPr>
          <p:blipFill>
            <a:blip r:embed="rId4">
              <a:alphaModFix/>
            </a:blip>
            <a:stretch>
              <a:fillRect/>
            </a:stretch>
          </p:blipFill>
          <p:spPr>
            <a:xfrm>
              <a:off x="266150" y="4235925"/>
              <a:ext cx="2443328" cy="18325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g31a521e7847_0_6"/>
          <p:cNvSpPr txBox="1">
            <a:spLocks noGrp="1"/>
          </p:cNvSpPr>
          <p:nvPr>
            <p:ph type="title"/>
          </p:nvPr>
        </p:nvSpPr>
        <p:spPr>
          <a:xfrm>
            <a:off x="1451578" y="344509"/>
            <a:ext cx="9603300" cy="1049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POTENTIAL IMPROVEMENT</a:t>
            </a:r>
            <a:endParaRPr dirty="0"/>
          </a:p>
        </p:txBody>
      </p:sp>
      <p:sp>
        <p:nvSpPr>
          <p:cNvPr id="828" name="Google Shape;828;g31a521e7847_0_6"/>
          <p:cNvSpPr txBox="1">
            <a:spLocks noGrp="1"/>
          </p:cNvSpPr>
          <p:nvPr>
            <p:ph type="body" idx="1"/>
          </p:nvPr>
        </p:nvSpPr>
        <p:spPr>
          <a:xfrm>
            <a:off x="1451578" y="1555723"/>
            <a:ext cx="9603300" cy="437970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b="1"/>
              <a:t>Agent:</a:t>
            </a:r>
            <a:endParaRPr/>
          </a:p>
          <a:p>
            <a:pPr marL="685800" lvl="1" indent="-228600" algn="l" rtl="0">
              <a:spcBef>
                <a:spcPts val="500"/>
              </a:spcBef>
              <a:spcAft>
                <a:spcPts val="0"/>
              </a:spcAft>
              <a:buSzPts val="1800"/>
              <a:buChar char="•"/>
            </a:pPr>
            <a:r>
              <a:rPr lang="en-US"/>
              <a:t>Broaden the conversation to include preferences in industries and regions for investment.</a:t>
            </a:r>
            <a:endParaRPr sz="1800"/>
          </a:p>
          <a:p>
            <a:pPr marL="685800" lvl="1" indent="-228600" algn="l" rtl="0">
              <a:spcBef>
                <a:spcPts val="500"/>
              </a:spcBef>
              <a:spcAft>
                <a:spcPts val="0"/>
              </a:spcAft>
              <a:buSzPts val="1800"/>
              <a:buChar char="•"/>
            </a:pPr>
            <a:r>
              <a:rPr lang="en-US"/>
              <a:t>Provide a real-world explanation of backtest drawdowns, fluctuations, and real-time risk.</a:t>
            </a:r>
            <a:endParaRPr/>
          </a:p>
          <a:p>
            <a:pPr marL="228600" lvl="0" indent="-228600" algn="l" rtl="0">
              <a:lnSpc>
                <a:spcPct val="120000"/>
              </a:lnSpc>
              <a:spcBef>
                <a:spcPts val="1000"/>
              </a:spcBef>
              <a:spcAft>
                <a:spcPts val="0"/>
              </a:spcAft>
              <a:buSzPts val="2000"/>
              <a:buChar char="•"/>
            </a:pPr>
            <a:r>
              <a:rPr lang="en-US" b="1"/>
              <a:t>Data:</a:t>
            </a:r>
            <a:endParaRPr/>
          </a:p>
          <a:p>
            <a:pPr marL="685800" lvl="1" indent="-228600" algn="l" rtl="0">
              <a:spcBef>
                <a:spcPts val="500"/>
              </a:spcBef>
              <a:spcAft>
                <a:spcPts val="0"/>
              </a:spcAft>
              <a:buSzPts val="1800"/>
              <a:buChar char="•"/>
            </a:pPr>
            <a:r>
              <a:rPr lang="en-US"/>
              <a:t>Introduce correlation analysis between stocks as it may help optimize diversification strategies.</a:t>
            </a:r>
            <a:endParaRPr/>
          </a:p>
          <a:p>
            <a:pPr marL="228600" lvl="0" indent="-228600" algn="l" rtl="0">
              <a:lnSpc>
                <a:spcPct val="120000"/>
              </a:lnSpc>
              <a:spcBef>
                <a:spcPts val="1000"/>
              </a:spcBef>
              <a:spcAft>
                <a:spcPts val="0"/>
              </a:spcAft>
              <a:buSzPts val="2000"/>
              <a:buChar char="•"/>
            </a:pPr>
            <a:r>
              <a:rPr lang="en-US" b="1"/>
              <a:t>Strategy:</a:t>
            </a:r>
            <a:endParaRPr/>
          </a:p>
          <a:p>
            <a:pPr marL="685800" lvl="1" indent="-228600" algn="l" rtl="0">
              <a:lnSpc>
                <a:spcPct val="120000"/>
              </a:lnSpc>
              <a:spcBef>
                <a:spcPts val="500"/>
              </a:spcBef>
              <a:spcAft>
                <a:spcPts val="0"/>
              </a:spcAft>
              <a:buSzPts val="1800"/>
              <a:buChar char="•"/>
            </a:pPr>
            <a:r>
              <a:rPr lang="en-US"/>
              <a:t>Try different strategies, not only Mean-Variance strategy and within longer periods (though more computation time).</a:t>
            </a:r>
            <a:endParaRPr/>
          </a:p>
          <a:p>
            <a:pPr marL="685800" lvl="1" indent="-228600" algn="l" rtl="0">
              <a:lnSpc>
                <a:spcPct val="120000"/>
              </a:lnSpc>
              <a:spcBef>
                <a:spcPts val="500"/>
              </a:spcBef>
              <a:spcAft>
                <a:spcPts val="0"/>
              </a:spcAft>
              <a:buSzPts val="1800"/>
              <a:buChar char="•"/>
            </a:pPr>
            <a:r>
              <a:rPr lang="en-US"/>
              <a:t>Allow short selling.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20"/>
          <p:cNvSpPr txBox="1">
            <a:spLocks noGrp="1"/>
          </p:cNvSpPr>
          <p:nvPr>
            <p:ph type="ctrTitle"/>
          </p:nvPr>
        </p:nvSpPr>
        <p:spPr>
          <a:xfrm>
            <a:off x="2481280" y="679450"/>
            <a:ext cx="8637073" cy="1826079"/>
          </a:xfrm>
          <a:prstGeom prst="rect">
            <a:avLst/>
          </a:prstGeom>
          <a:noFill/>
          <a:ln>
            <a:noFill/>
          </a:ln>
        </p:spPr>
        <p:txBody>
          <a:bodyPr spcFirstLastPara="1" wrap="square" lIns="91425" tIns="45700" rIns="91425" bIns="0" anchor="b" anchorCtr="0">
            <a:normAutofit/>
          </a:bodyPr>
          <a:lstStyle/>
          <a:p>
            <a:pPr marL="0" lvl="0" indent="0" algn="l" rtl="0">
              <a:lnSpc>
                <a:spcPct val="90000"/>
              </a:lnSpc>
              <a:spcBef>
                <a:spcPts val="0"/>
              </a:spcBef>
              <a:spcAft>
                <a:spcPts val="0"/>
              </a:spcAft>
              <a:buClr>
                <a:schemeClr val="dk1"/>
              </a:buClr>
              <a:buSzPts val="6600"/>
              <a:buFont typeface="Gill Sans"/>
              <a:buNone/>
            </a:pPr>
            <a:r>
              <a:rPr lang="en-US" cap="none"/>
              <a:t>Thank you!</a:t>
            </a:r>
            <a:endParaRPr cap="none"/>
          </a:p>
        </p:txBody>
      </p:sp>
      <p:sp>
        <p:nvSpPr>
          <p:cNvPr id="834" name="Google Shape;834;p20"/>
          <p:cNvSpPr txBox="1">
            <a:spLocks noGrp="1"/>
          </p:cNvSpPr>
          <p:nvPr>
            <p:ph type="subTitle" idx="1"/>
          </p:nvPr>
        </p:nvSpPr>
        <p:spPr>
          <a:xfrm>
            <a:off x="2481280" y="2959704"/>
            <a:ext cx="8637072" cy="2831496"/>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0"/>
              </a:spcAft>
              <a:buSzPts val="1800"/>
              <a:buNone/>
            </a:pPr>
            <a:r>
              <a:rPr lang="en-US" b="1" cap="none"/>
              <a:t>SK1 Group Members: </a:t>
            </a:r>
            <a:endParaRPr/>
          </a:p>
          <a:p>
            <a:pPr marL="0" lvl="0" indent="0" algn="l" rtl="0">
              <a:lnSpc>
                <a:spcPct val="120000"/>
              </a:lnSpc>
              <a:spcBef>
                <a:spcPts val="1000"/>
              </a:spcBef>
              <a:spcAft>
                <a:spcPts val="0"/>
              </a:spcAft>
              <a:buSzPts val="1800"/>
              <a:buNone/>
            </a:pPr>
            <a:r>
              <a:rPr lang="en-US" cap="none"/>
              <a:t>Ruiyi Hou (rh3260)</a:t>
            </a:r>
            <a:endParaRPr/>
          </a:p>
          <a:p>
            <a:pPr marL="0" lvl="0" indent="0" algn="l" rtl="0">
              <a:lnSpc>
                <a:spcPct val="120000"/>
              </a:lnSpc>
              <a:spcBef>
                <a:spcPts val="1000"/>
              </a:spcBef>
              <a:spcAft>
                <a:spcPts val="0"/>
              </a:spcAft>
              <a:buSzPts val="1800"/>
              <a:buNone/>
            </a:pPr>
            <a:r>
              <a:rPr lang="en-US" cap="none"/>
              <a:t>Sahaphon Vairungroj (sv2744)</a:t>
            </a:r>
            <a:endParaRPr/>
          </a:p>
          <a:p>
            <a:pPr marL="0" lvl="0" indent="0" algn="l" rtl="0">
              <a:lnSpc>
                <a:spcPct val="120000"/>
              </a:lnSpc>
              <a:spcBef>
                <a:spcPts val="1000"/>
              </a:spcBef>
              <a:spcAft>
                <a:spcPts val="0"/>
              </a:spcAft>
              <a:buSzPts val="1800"/>
              <a:buNone/>
            </a:pPr>
            <a:r>
              <a:rPr lang="en-US" cap="none"/>
              <a:t>Wanzhu Xin (wx2322)</a:t>
            </a:r>
            <a:endParaRPr/>
          </a:p>
          <a:p>
            <a:pPr marL="0" lvl="0" indent="0" algn="l" rtl="0">
              <a:lnSpc>
                <a:spcPct val="120000"/>
              </a:lnSpc>
              <a:spcBef>
                <a:spcPts val="1000"/>
              </a:spcBef>
              <a:spcAft>
                <a:spcPts val="0"/>
              </a:spcAft>
              <a:buSzPts val="1800"/>
              <a:buNone/>
            </a:pPr>
            <a:r>
              <a:rPr lang="en-US" cap="none"/>
              <a:t>Chenyang Yu (cy2758)</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838"/>
        <p:cNvGrpSpPr/>
        <p:nvPr/>
      </p:nvGrpSpPr>
      <p:grpSpPr>
        <a:xfrm>
          <a:off x="0" y="0"/>
          <a:ext cx="0" cy="0"/>
          <a:chOff x="0" y="0"/>
          <a:chExt cx="0" cy="0"/>
        </a:xfrm>
      </p:grpSpPr>
      <p:sp>
        <p:nvSpPr>
          <p:cNvPr id="839" name="Google Shape;839;p21"/>
          <p:cNvSpPr txBox="1">
            <a:spLocks noGrp="1"/>
          </p:cNvSpPr>
          <p:nvPr>
            <p:ph type="title"/>
          </p:nvPr>
        </p:nvSpPr>
        <p:spPr>
          <a:xfrm>
            <a:off x="1451578" y="344509"/>
            <a:ext cx="9603275" cy="1049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sz="3200"/>
              <a:t>TEAM COOPERATION &amp; COMMUNICATION</a:t>
            </a:r>
            <a:endParaRPr/>
          </a:p>
        </p:txBody>
      </p:sp>
      <p:sp>
        <p:nvSpPr>
          <p:cNvPr id="840" name="Google Shape;840;p21"/>
          <p:cNvSpPr txBox="1"/>
          <p:nvPr/>
        </p:nvSpPr>
        <p:spPr>
          <a:xfrm>
            <a:off x="1451578" y="1606887"/>
            <a:ext cx="10159850" cy="4272981"/>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Gill Sans"/>
                <a:ea typeface="Gill Sans"/>
                <a:cs typeface="Gill Sans"/>
                <a:sym typeface="Gill Sans"/>
              </a:rPr>
              <a:t>Every Monday: class scrum meetings</a:t>
            </a:r>
            <a:endParaRPr/>
          </a:p>
          <a:p>
            <a:pPr marL="228600" marR="0" lvl="0" indent="-228600" algn="l" rtl="0">
              <a:lnSpc>
                <a:spcPct val="15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Report group progress to Professor and received own suggestion for improvement.</a:t>
            </a:r>
            <a:endParaRPr/>
          </a:p>
          <a:p>
            <a:pPr marL="0" marR="0" lvl="0" indent="0" algn="l" rtl="0">
              <a:lnSpc>
                <a:spcPct val="150000"/>
              </a:lnSpc>
              <a:spcBef>
                <a:spcPts val="1000"/>
              </a:spcBef>
              <a:spcAft>
                <a:spcPts val="0"/>
              </a:spcAft>
              <a:buClr>
                <a:schemeClr val="accent1"/>
              </a:buClr>
              <a:buSzPts val="2000"/>
              <a:buFont typeface="Arial"/>
              <a:buNone/>
            </a:pPr>
            <a:endParaRPr sz="2000">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Gill Sans"/>
                <a:ea typeface="Gill Sans"/>
                <a:cs typeface="Gill Sans"/>
                <a:sym typeface="Gill Sans"/>
              </a:rPr>
              <a:t>Every </a:t>
            </a:r>
            <a:r>
              <a:rPr lang="en-US" sz="2800" b="1" i="0" u="none" strike="noStrike" cap="none">
                <a:solidFill>
                  <a:srgbClr val="000000"/>
                </a:solidFill>
                <a:latin typeface="Gill Sans"/>
                <a:ea typeface="Gill Sans"/>
                <a:cs typeface="Gill Sans"/>
                <a:sym typeface="Gill Sans"/>
              </a:rPr>
              <a:t>Wednesday: inner group meetings</a:t>
            </a:r>
            <a:endParaRPr/>
          </a:p>
          <a:p>
            <a:pPr marL="228600" marR="0" lvl="0" indent="-228600" algn="l" rtl="0">
              <a:lnSpc>
                <a:spcPct val="15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Aligned our respective works and provided suggestions.</a:t>
            </a:r>
            <a:endParaRPr/>
          </a:p>
          <a:p>
            <a:pPr marL="0" marR="0" lvl="0" indent="0" algn="l" rtl="0">
              <a:lnSpc>
                <a:spcPct val="150000"/>
              </a:lnSpc>
              <a:spcBef>
                <a:spcPts val="1000"/>
              </a:spcBef>
              <a:spcAft>
                <a:spcPts val="0"/>
              </a:spcAft>
              <a:buClr>
                <a:schemeClr val="accent1"/>
              </a:buClr>
              <a:buSzPts val="2000"/>
              <a:buFont typeface="Arial"/>
              <a:buNone/>
            </a:pPr>
            <a:endParaRPr sz="2000">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Gill Sans"/>
                <a:ea typeface="Gill Sans"/>
                <a:cs typeface="Gill Sans"/>
                <a:sym typeface="Gill Sans"/>
              </a:rPr>
              <a:t>Every Friday: meetings with our employer</a:t>
            </a:r>
            <a:endParaRPr/>
          </a:p>
          <a:p>
            <a:pPr marL="285750" marR="0" lvl="0" indent="-285750" algn="l" rtl="0">
              <a:lnSpc>
                <a:spcPct val="150000"/>
              </a:lnSpc>
              <a:spcBef>
                <a:spcPts val="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With every member presenting,  we reported our progress and our employer gave support and improvement suggestions.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844"/>
        <p:cNvGrpSpPr/>
        <p:nvPr/>
      </p:nvGrpSpPr>
      <p:grpSpPr>
        <a:xfrm>
          <a:off x="0" y="0"/>
          <a:ext cx="0" cy="0"/>
          <a:chOff x="0" y="0"/>
          <a:chExt cx="0" cy="0"/>
        </a:xfrm>
      </p:grpSpPr>
      <p:sp>
        <p:nvSpPr>
          <p:cNvPr id="845" name="Google Shape;845;p22"/>
          <p:cNvSpPr txBox="1">
            <a:spLocks noGrp="1"/>
          </p:cNvSpPr>
          <p:nvPr>
            <p:ph type="title"/>
          </p:nvPr>
        </p:nvSpPr>
        <p:spPr>
          <a:xfrm>
            <a:off x="1451578" y="344509"/>
            <a:ext cx="9603275" cy="1049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sz="3200"/>
              <a:t>TEAM COOPERATION &amp; COMMUNICATION</a:t>
            </a:r>
            <a:endParaRPr/>
          </a:p>
        </p:txBody>
      </p:sp>
      <p:sp>
        <p:nvSpPr>
          <p:cNvPr id="846" name="Google Shape;846;p22"/>
          <p:cNvSpPr txBox="1"/>
          <p:nvPr/>
        </p:nvSpPr>
        <p:spPr>
          <a:xfrm>
            <a:off x="1600200" y="1842358"/>
            <a:ext cx="4510862" cy="23156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Gill Sans"/>
              <a:buNone/>
            </a:pPr>
            <a:r>
              <a:rPr lang="en-US" sz="2800" b="1">
                <a:solidFill>
                  <a:schemeClr val="dk1"/>
                </a:solidFill>
                <a:latin typeface="Gill Sans"/>
                <a:ea typeface="Gill Sans"/>
                <a:cs typeface="Gill Sans"/>
                <a:sym typeface="Gill Sans"/>
              </a:rPr>
              <a:t>Online: </a:t>
            </a:r>
            <a:endParaRPr/>
          </a:p>
          <a:p>
            <a:pPr marL="285750" marR="0" lvl="0" indent="-285750" algn="l" rtl="0">
              <a:lnSpc>
                <a:spcPct val="15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WhatsApp group chat – for quick questions</a:t>
            </a:r>
            <a:endParaRPr/>
          </a:p>
          <a:p>
            <a:pPr marL="285750" marR="0" lvl="0" indent="-285750" algn="l" rtl="0">
              <a:lnSpc>
                <a:spcPct val="15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Google shared drive – for documents &amp; code sharing</a:t>
            </a:r>
            <a:endParaRPr sz="2000">
              <a:solidFill>
                <a:schemeClr val="dk1"/>
              </a:solidFill>
              <a:latin typeface="Gill Sans"/>
              <a:ea typeface="Gill Sans"/>
              <a:cs typeface="Gill Sans"/>
              <a:sym typeface="Gill Sans"/>
            </a:endParaRPr>
          </a:p>
        </p:txBody>
      </p:sp>
      <p:pic>
        <p:nvPicPr>
          <p:cNvPr id="847" name="Google Shape;847;p22"/>
          <p:cNvPicPr preferRelativeResize="0"/>
          <p:nvPr/>
        </p:nvPicPr>
        <p:blipFill rotWithShape="1">
          <a:blip r:embed="rId3">
            <a:alphaModFix/>
          </a:blip>
          <a:srcRect/>
          <a:stretch/>
        </p:blipFill>
        <p:spPr>
          <a:xfrm>
            <a:off x="6253215" y="1842358"/>
            <a:ext cx="5517573" cy="38900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
          <p:cNvSpPr txBox="1">
            <a:spLocks noGrp="1"/>
          </p:cNvSpPr>
          <p:nvPr>
            <p:ph type="title"/>
          </p:nvPr>
        </p:nvSpPr>
        <p:spPr>
          <a:xfrm>
            <a:off x="1451578" y="344509"/>
            <a:ext cx="9603275" cy="1049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ill Sans"/>
              <a:buNone/>
            </a:pPr>
            <a:r>
              <a:rPr lang="en-US" sz="3200" dirty="0"/>
              <a:t>Team Cooperation</a:t>
            </a:r>
            <a:endParaRPr dirty="0"/>
          </a:p>
        </p:txBody>
      </p:sp>
      <p:sp>
        <p:nvSpPr>
          <p:cNvPr id="198" name="Google Shape;198;p5"/>
          <p:cNvSpPr txBox="1">
            <a:spLocks noGrp="1"/>
          </p:cNvSpPr>
          <p:nvPr>
            <p:ph type="body" idx="1"/>
          </p:nvPr>
        </p:nvSpPr>
        <p:spPr>
          <a:xfrm>
            <a:off x="1451578" y="1795207"/>
            <a:ext cx="9603275"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1000"/>
              </a:spcBef>
              <a:spcAft>
                <a:spcPts val="0"/>
              </a:spcAft>
              <a:buSzPts val="2000"/>
              <a:buChar char="•"/>
            </a:pPr>
            <a:r>
              <a:rPr lang="en-US" cap="none" dirty="0"/>
              <a:t>Ruiyi Hou: Team spokesperson, Strategy</a:t>
            </a:r>
            <a:r>
              <a:rPr lang="en-US" dirty="0"/>
              <a:t> and r</a:t>
            </a:r>
            <a:r>
              <a:rPr lang="en-US" cap="none" dirty="0"/>
              <a:t>ecord all meetings</a:t>
            </a:r>
            <a:endParaRPr dirty="0"/>
          </a:p>
          <a:p>
            <a:pPr marL="228600" lvl="0" indent="-228600" algn="l" rtl="0">
              <a:lnSpc>
                <a:spcPct val="120000"/>
              </a:lnSpc>
              <a:spcBef>
                <a:spcPts val="1000"/>
              </a:spcBef>
              <a:spcAft>
                <a:spcPts val="0"/>
              </a:spcAft>
              <a:buSzPts val="2000"/>
              <a:buChar char="•"/>
            </a:pPr>
            <a:r>
              <a:rPr lang="en-US" cap="none" dirty="0" err="1"/>
              <a:t>Sahaphon</a:t>
            </a:r>
            <a:r>
              <a:rPr lang="en-US" cap="none" dirty="0"/>
              <a:t> </a:t>
            </a:r>
            <a:r>
              <a:rPr lang="en-US" cap="none" dirty="0" err="1"/>
              <a:t>Vairungroj</a:t>
            </a:r>
            <a:r>
              <a:rPr lang="en-US" cap="none" dirty="0"/>
              <a:t>: Agent prompting</a:t>
            </a:r>
            <a:endParaRPr dirty="0"/>
          </a:p>
          <a:p>
            <a:pPr marL="228600" lvl="0" indent="-228600" algn="l" rtl="0">
              <a:lnSpc>
                <a:spcPct val="120000"/>
              </a:lnSpc>
              <a:spcBef>
                <a:spcPts val="1000"/>
              </a:spcBef>
              <a:spcAft>
                <a:spcPts val="0"/>
              </a:spcAft>
              <a:buSzPts val="2000"/>
              <a:buChar char="•"/>
            </a:pPr>
            <a:r>
              <a:rPr lang="en-US" cap="none" dirty="0" err="1"/>
              <a:t>Wanzhu</a:t>
            </a:r>
            <a:r>
              <a:rPr lang="en-US" cap="none" dirty="0"/>
              <a:t> Xin: Data</a:t>
            </a:r>
            <a:endParaRPr dirty="0"/>
          </a:p>
          <a:p>
            <a:pPr marL="228600" lvl="0" indent="-228600" algn="l" rtl="0">
              <a:lnSpc>
                <a:spcPct val="120000"/>
              </a:lnSpc>
              <a:spcBef>
                <a:spcPts val="1000"/>
              </a:spcBef>
              <a:spcAft>
                <a:spcPts val="0"/>
              </a:spcAft>
              <a:buSzPts val="2000"/>
              <a:buChar char="•"/>
            </a:pPr>
            <a:r>
              <a:rPr lang="en-US" cap="none" dirty="0" err="1"/>
              <a:t>Chenyang</a:t>
            </a:r>
            <a:r>
              <a:rPr lang="en-US" cap="none" dirty="0"/>
              <a:t> Yu: Back testing</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31ae1d02313_0_57"/>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Google Shape;204;g31ae1d02313_0_57"/>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 name="Google Shape;205;g31ae1d02313_0_57"/>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206" name="Google Shape;206;g31ae1d02313_0_57"/>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207" name="Google Shape;207;g31ae1d02313_0_57"/>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208" name="Google Shape;208;g31ae1d02313_0_57"/>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209" name="Google Shape;209;g31ae1d02313_0_57"/>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210" name="Google Shape;210;g31ae1d02313_0_57"/>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1" name="Google Shape;211;g31ae1d02313_0_57"/>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2" name="Google Shape;212;g31ae1d02313_0_57"/>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3" name="Google Shape;213;g31ae1d02313_0_57"/>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4" name="Google Shape;214;g31ae1d02313_0_57"/>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215" name="Google Shape;215;g31ae1d02313_0_57"/>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216" name="Google Shape;216;g31ae1d02313_0_57"/>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217" name="Google Shape;217;g31ae1d02313_0_57"/>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218" name="Google Shape;218;g31ae1d02313_0_57"/>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219" name="Google Shape;219;g31ae1d02313_0_57"/>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220" name="Google Shape;220;g31ae1d02313_0_57"/>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1" name="Google Shape;221;g31ae1d02313_0_57"/>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222" name="Google Shape;222;g31ae1d02313_0_57"/>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223" name="Google Shape;223;g31ae1d02313_0_57"/>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4" name="Google Shape;224;g31ae1d02313_0_57"/>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225" name="Google Shape;225;g31ae1d02313_0_57"/>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6" name="Google Shape;226;g31ae1d02313_0_57"/>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227" name="Google Shape;227;g31ae1d02313_0_57"/>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g31ae1d02313_0_57"/>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229" name="Google Shape;229;g31ae1d02313_0_57"/>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31a9170d476_0_0"/>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 name="Google Shape;235;g31a9170d476_0_0"/>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 name="Google Shape;236;g31a9170d476_0_0"/>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237" name="Google Shape;237;g31a9170d476_0_0"/>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238" name="Google Shape;238;g31a9170d476_0_0"/>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239" name="Google Shape;239;g31a9170d476_0_0"/>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240" name="Google Shape;240;g31a9170d476_0_0"/>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241" name="Google Shape;241;g31a9170d476_0_0"/>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42" name="Google Shape;242;g31a9170d476_0_0"/>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43" name="Google Shape;243;g31a9170d476_0_0"/>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44" name="Google Shape;244;g31a9170d476_0_0"/>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45" name="Google Shape;245;g31a9170d476_0_0"/>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246" name="Google Shape;246;g31a9170d476_0_0"/>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247" name="Google Shape;247;g31a9170d476_0_0"/>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248" name="Google Shape;248;g31a9170d476_0_0"/>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249" name="Google Shape;249;g31a9170d476_0_0"/>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250" name="Google Shape;250;g31a9170d476_0_0"/>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251" name="Google Shape;251;g31a9170d476_0_0"/>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52" name="Google Shape;252;g31a9170d476_0_0"/>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253" name="Google Shape;253;g31a9170d476_0_0"/>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254" name="Google Shape;254;g31a9170d476_0_0"/>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55" name="Google Shape;255;g31a9170d476_0_0"/>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256" name="Google Shape;256;g31a9170d476_0_0"/>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57" name="Google Shape;257;g31a9170d476_0_0"/>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258" name="Google Shape;258;g31a9170d476_0_0"/>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g31a9170d476_0_0"/>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260" name="Google Shape;260;g31a9170d476_0_0"/>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sp>
        <p:nvSpPr>
          <p:cNvPr id="261" name="Google Shape;261;g31a9170d476_0_0"/>
          <p:cNvSpPr/>
          <p:nvPr/>
        </p:nvSpPr>
        <p:spPr>
          <a:xfrm>
            <a:off x="716625" y="2180775"/>
            <a:ext cx="4629300" cy="1248300"/>
          </a:xfrm>
          <a:prstGeom prst="rect">
            <a:avLst/>
          </a:prstGeom>
          <a:solidFill>
            <a:srgbClr val="000000">
              <a:alpha val="0"/>
            </a:srgbClr>
          </a:solidFill>
          <a:ln w="38100" cap="flat" cmpd="sng">
            <a:solidFill>
              <a:srgbClr val="FF00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62" name="Google Shape;262;g31a9170d476_0_0"/>
          <p:cNvPicPr preferRelativeResize="0"/>
          <p:nvPr/>
        </p:nvPicPr>
        <p:blipFill>
          <a:blip r:embed="rId3">
            <a:alphaModFix/>
          </a:blip>
          <a:stretch>
            <a:fillRect/>
          </a:stretch>
        </p:blipFill>
        <p:spPr>
          <a:xfrm>
            <a:off x="102125" y="2530875"/>
            <a:ext cx="548100" cy="54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g31ae1d02313_0_162"/>
          <p:cNvPicPr preferRelativeResize="0"/>
          <p:nvPr/>
        </p:nvPicPr>
        <p:blipFill rotWithShape="1">
          <a:blip r:embed="rId3">
            <a:alphaModFix/>
          </a:blip>
          <a:srcRect t="-1426" b="6351"/>
          <a:stretch/>
        </p:blipFill>
        <p:spPr>
          <a:xfrm>
            <a:off x="5837149" y="4073129"/>
            <a:ext cx="5885324" cy="2736135"/>
          </a:xfrm>
          <a:prstGeom prst="rect">
            <a:avLst/>
          </a:prstGeom>
          <a:noFill/>
          <a:ln>
            <a:noFill/>
          </a:ln>
        </p:spPr>
      </p:pic>
      <p:pic>
        <p:nvPicPr>
          <p:cNvPr id="268" name="Google Shape;268;g31ae1d02313_0_162"/>
          <p:cNvPicPr preferRelativeResize="0"/>
          <p:nvPr/>
        </p:nvPicPr>
        <p:blipFill rotWithShape="1">
          <a:blip r:embed="rId4">
            <a:alphaModFix/>
          </a:blip>
          <a:srcRect t="7070" b="-2745"/>
          <a:stretch/>
        </p:blipFill>
        <p:spPr>
          <a:xfrm>
            <a:off x="5837149" y="1580328"/>
            <a:ext cx="6144511" cy="2425139"/>
          </a:xfrm>
          <a:prstGeom prst="rect">
            <a:avLst/>
          </a:prstGeom>
          <a:noFill/>
          <a:ln>
            <a:noFill/>
          </a:ln>
        </p:spPr>
      </p:pic>
      <p:sp>
        <p:nvSpPr>
          <p:cNvPr id="269" name="Google Shape;269;g31ae1d02313_0_162"/>
          <p:cNvSpPr txBox="1"/>
          <p:nvPr/>
        </p:nvSpPr>
        <p:spPr>
          <a:xfrm>
            <a:off x="5589861" y="116139"/>
            <a:ext cx="6193200" cy="831000"/>
          </a:xfrm>
          <a:prstGeom prst="rect">
            <a:avLst/>
          </a:prstGeom>
          <a:solidFill>
            <a:srgbClr val="FFF2CC"/>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C00000"/>
                </a:solidFill>
                <a:latin typeface="Calibri"/>
                <a:ea typeface="Calibri"/>
                <a:cs typeface="Calibri"/>
                <a:sym typeface="Calibri"/>
              </a:rPr>
              <a:t>“Profile Agent” </a:t>
            </a:r>
            <a:r>
              <a:rPr lang="en-US" sz="2400" b="1">
                <a:solidFill>
                  <a:srgbClr val="002060"/>
                </a:solidFill>
                <a:latin typeface="Calibri"/>
                <a:ea typeface="Calibri"/>
                <a:cs typeface="Calibri"/>
                <a:sym typeface="Calibri"/>
              </a:rPr>
              <a:t>engage with a client through a chat interface, and generate a conversation log</a:t>
            </a:r>
            <a:endParaRPr/>
          </a:p>
        </p:txBody>
      </p:sp>
      <p:sp>
        <p:nvSpPr>
          <p:cNvPr id="270" name="Google Shape;270;g31ae1d02313_0_162"/>
          <p:cNvSpPr txBox="1"/>
          <p:nvPr/>
        </p:nvSpPr>
        <p:spPr>
          <a:xfrm>
            <a:off x="258084" y="4500940"/>
            <a:ext cx="5101800" cy="2308800"/>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Input: </a:t>
            </a:r>
            <a:r>
              <a:rPr lang="en-US" sz="1600" b="1">
                <a:solidFill>
                  <a:srgbClr val="FF0000"/>
                </a:solidFill>
                <a:latin typeface="Calibri"/>
                <a:ea typeface="Calibri"/>
                <a:cs typeface="Calibri"/>
                <a:sym typeface="Calibri"/>
              </a:rPr>
              <a:t>Client’s answer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Output: </a:t>
            </a:r>
            <a:r>
              <a:rPr lang="en-US" sz="1600">
                <a:solidFill>
                  <a:schemeClr val="dk1"/>
                </a:solidFill>
                <a:latin typeface="Calibri"/>
                <a:ea typeface="Calibri"/>
                <a:cs typeface="Calibri"/>
                <a:sym typeface="Calibri"/>
              </a:rPr>
              <a:t>Question and </a:t>
            </a:r>
            <a:r>
              <a:rPr lang="en-US" sz="1600" b="1">
                <a:solidFill>
                  <a:srgbClr val="00B0F0"/>
                </a:solidFill>
                <a:latin typeface="Calibri"/>
                <a:ea typeface="Calibri"/>
                <a:cs typeface="Calibri"/>
                <a:sym typeface="Calibri"/>
              </a:rPr>
              <a:t>chat log </a:t>
            </a:r>
            <a:r>
              <a:rPr lang="en-US" sz="1600">
                <a:solidFill>
                  <a:schemeClr val="dk1"/>
                </a:solidFill>
                <a:latin typeface="Calibri"/>
                <a:ea typeface="Calibri"/>
                <a:cs typeface="Calibri"/>
                <a:sym typeface="Calibri"/>
              </a:rPr>
              <a:t>with client on Investment Knowledge, Financial Status, Investment Objectives,  Risk Tolerance, Investment Preferences topics.</a:t>
            </a:r>
            <a:endParaRPr/>
          </a:p>
          <a:p>
            <a:pPr marL="342900" marR="0" lvl="0" indent="-241300" algn="l" rtl="0">
              <a:spcBef>
                <a:spcPts val="0"/>
              </a:spcBef>
              <a:spcAft>
                <a:spcPts val="0"/>
              </a:spcAft>
              <a:buClr>
                <a:schemeClr val="dk1"/>
              </a:buClr>
              <a:buSzPts val="1600"/>
              <a:buFont typeface="Calibri"/>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Prompt: </a:t>
            </a:r>
            <a:r>
              <a:rPr lang="en-US" sz="1600">
                <a:solidFill>
                  <a:schemeClr val="dk1"/>
                </a:solidFill>
                <a:latin typeface="Calibri"/>
                <a:ea typeface="Calibri"/>
                <a:cs typeface="Calibri"/>
                <a:sym typeface="Calibri"/>
              </a:rPr>
              <a:t>Concise question / Natural conversation/ </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Carrying context / Cover all topics / Open-Ended Questions with Hypothetical Scenarios.</a:t>
            </a:r>
            <a:endParaRPr sz="1600">
              <a:solidFill>
                <a:schemeClr val="dk1"/>
              </a:solidFill>
              <a:latin typeface="Calibri"/>
              <a:ea typeface="Calibri"/>
              <a:cs typeface="Calibri"/>
              <a:sym typeface="Calibri"/>
            </a:endParaRPr>
          </a:p>
        </p:txBody>
      </p:sp>
      <p:sp>
        <p:nvSpPr>
          <p:cNvPr id="271" name="Google Shape;271;g31ae1d02313_0_162"/>
          <p:cNvSpPr txBox="1"/>
          <p:nvPr/>
        </p:nvSpPr>
        <p:spPr>
          <a:xfrm>
            <a:off x="253874" y="1083357"/>
            <a:ext cx="4673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1.1 Chat interface</a:t>
            </a:r>
            <a:endParaRPr sz="2400">
              <a:solidFill>
                <a:schemeClr val="dk1"/>
              </a:solidFill>
              <a:latin typeface="Calibri"/>
              <a:ea typeface="Calibri"/>
              <a:cs typeface="Calibri"/>
              <a:sym typeface="Calibri"/>
            </a:endParaRPr>
          </a:p>
        </p:txBody>
      </p:sp>
      <p:sp>
        <p:nvSpPr>
          <p:cNvPr id="272" name="Google Shape;272;g31ae1d02313_0_162"/>
          <p:cNvSpPr txBox="1"/>
          <p:nvPr/>
        </p:nvSpPr>
        <p:spPr>
          <a:xfrm>
            <a:off x="5606036" y="1093610"/>
            <a:ext cx="2116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1.2 Chat Log</a:t>
            </a:r>
            <a:endParaRPr sz="2400">
              <a:solidFill>
                <a:schemeClr val="dk1"/>
              </a:solidFill>
              <a:latin typeface="Calibri"/>
              <a:ea typeface="Calibri"/>
              <a:cs typeface="Calibri"/>
              <a:sym typeface="Calibri"/>
            </a:endParaRPr>
          </a:p>
        </p:txBody>
      </p:sp>
      <p:cxnSp>
        <p:nvCxnSpPr>
          <p:cNvPr id="273" name="Google Shape;273;g31ae1d02313_0_162"/>
          <p:cNvCxnSpPr/>
          <p:nvPr/>
        </p:nvCxnSpPr>
        <p:spPr>
          <a:xfrm>
            <a:off x="7380401" y="2373129"/>
            <a:ext cx="2469000" cy="0"/>
          </a:xfrm>
          <a:prstGeom prst="straightConnector1">
            <a:avLst/>
          </a:prstGeom>
          <a:noFill/>
          <a:ln w="38100" cap="flat" cmpd="sng">
            <a:solidFill>
              <a:srgbClr val="00B050"/>
            </a:solidFill>
            <a:prstDash val="solid"/>
            <a:miter lim="800000"/>
            <a:headEnd type="none" w="sm" len="sm"/>
            <a:tailEnd type="none" w="sm" len="sm"/>
          </a:ln>
        </p:spPr>
      </p:cxnSp>
      <p:cxnSp>
        <p:nvCxnSpPr>
          <p:cNvPr id="274" name="Google Shape;274;g31ae1d02313_0_162"/>
          <p:cNvCxnSpPr/>
          <p:nvPr/>
        </p:nvCxnSpPr>
        <p:spPr>
          <a:xfrm>
            <a:off x="9010539" y="6170511"/>
            <a:ext cx="1188600" cy="0"/>
          </a:xfrm>
          <a:prstGeom prst="straightConnector1">
            <a:avLst/>
          </a:prstGeom>
          <a:noFill/>
          <a:ln w="38100" cap="flat" cmpd="sng">
            <a:solidFill>
              <a:srgbClr val="00B050"/>
            </a:solidFill>
            <a:prstDash val="solid"/>
            <a:miter lim="800000"/>
            <a:headEnd type="none" w="sm" len="sm"/>
            <a:tailEnd type="none" w="sm" len="sm"/>
          </a:ln>
        </p:spPr>
      </p:cxnSp>
      <p:cxnSp>
        <p:nvCxnSpPr>
          <p:cNvPr id="275" name="Google Shape;275;g31ae1d02313_0_162"/>
          <p:cNvCxnSpPr/>
          <p:nvPr/>
        </p:nvCxnSpPr>
        <p:spPr>
          <a:xfrm>
            <a:off x="7533617" y="3347597"/>
            <a:ext cx="2011800" cy="0"/>
          </a:xfrm>
          <a:prstGeom prst="straightConnector1">
            <a:avLst/>
          </a:prstGeom>
          <a:noFill/>
          <a:ln w="38100" cap="flat" cmpd="sng">
            <a:solidFill>
              <a:srgbClr val="00B050"/>
            </a:solidFill>
            <a:prstDash val="solid"/>
            <a:miter lim="800000"/>
            <a:headEnd type="none" w="sm" len="sm"/>
            <a:tailEnd type="none" w="sm" len="sm"/>
          </a:ln>
        </p:spPr>
      </p:cxnSp>
      <p:cxnSp>
        <p:nvCxnSpPr>
          <p:cNvPr id="276" name="Google Shape;276;g31ae1d02313_0_162"/>
          <p:cNvCxnSpPr/>
          <p:nvPr/>
        </p:nvCxnSpPr>
        <p:spPr>
          <a:xfrm>
            <a:off x="5837149" y="4724483"/>
            <a:ext cx="2194500" cy="0"/>
          </a:xfrm>
          <a:prstGeom prst="straightConnector1">
            <a:avLst/>
          </a:prstGeom>
          <a:noFill/>
          <a:ln w="38100" cap="flat" cmpd="sng">
            <a:solidFill>
              <a:srgbClr val="00B050"/>
            </a:solidFill>
            <a:prstDash val="solid"/>
            <a:miter lim="800000"/>
            <a:headEnd type="none" w="sm" len="sm"/>
            <a:tailEnd type="none" w="sm" len="sm"/>
          </a:ln>
        </p:spPr>
      </p:cxnSp>
      <p:cxnSp>
        <p:nvCxnSpPr>
          <p:cNvPr id="277" name="Google Shape;277;g31ae1d02313_0_162"/>
          <p:cNvCxnSpPr/>
          <p:nvPr/>
        </p:nvCxnSpPr>
        <p:spPr>
          <a:xfrm>
            <a:off x="5550195" y="1218782"/>
            <a:ext cx="0" cy="5486400"/>
          </a:xfrm>
          <a:prstGeom prst="straightConnector1">
            <a:avLst/>
          </a:prstGeom>
          <a:noFill/>
          <a:ln w="9525" cap="flat" cmpd="sng">
            <a:solidFill>
              <a:schemeClr val="accent1"/>
            </a:solidFill>
            <a:prstDash val="solid"/>
            <a:miter lim="800000"/>
            <a:headEnd type="none" w="sm" len="sm"/>
            <a:tailEnd type="none" w="sm" len="sm"/>
          </a:ln>
        </p:spPr>
      </p:cxnSp>
      <p:pic>
        <p:nvPicPr>
          <p:cNvPr id="278" name="Google Shape;278;g31ae1d02313_0_162"/>
          <p:cNvPicPr preferRelativeResize="0"/>
          <p:nvPr/>
        </p:nvPicPr>
        <p:blipFill rotWithShape="1">
          <a:blip r:embed="rId5">
            <a:alphaModFix/>
          </a:blip>
          <a:srcRect/>
          <a:stretch/>
        </p:blipFill>
        <p:spPr>
          <a:xfrm>
            <a:off x="258085" y="1560256"/>
            <a:ext cx="5157760" cy="2925450"/>
          </a:xfrm>
          <a:prstGeom prst="rect">
            <a:avLst/>
          </a:prstGeom>
          <a:noFill/>
          <a:ln>
            <a:noFill/>
          </a:ln>
        </p:spPr>
      </p:pic>
      <p:cxnSp>
        <p:nvCxnSpPr>
          <p:cNvPr id="279" name="Google Shape;279;g31ae1d02313_0_162"/>
          <p:cNvCxnSpPr/>
          <p:nvPr/>
        </p:nvCxnSpPr>
        <p:spPr>
          <a:xfrm>
            <a:off x="6241835" y="4934033"/>
            <a:ext cx="1188600" cy="0"/>
          </a:xfrm>
          <a:prstGeom prst="straightConnector1">
            <a:avLst/>
          </a:prstGeom>
          <a:noFill/>
          <a:ln w="38100" cap="flat" cmpd="sng">
            <a:solidFill>
              <a:srgbClr val="00B050"/>
            </a:solidFill>
            <a:prstDash val="solid"/>
            <a:miter lim="800000"/>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31a9170d476_0_32"/>
          <p:cNvSpPr/>
          <p:nvPr/>
        </p:nvSpPr>
        <p:spPr>
          <a:xfrm>
            <a:off x="6179956" y="850294"/>
            <a:ext cx="4488000" cy="40458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 name="Google Shape;285;g31a9170d476_0_32"/>
          <p:cNvSpPr/>
          <p:nvPr/>
        </p:nvSpPr>
        <p:spPr>
          <a:xfrm>
            <a:off x="6179956" y="5393731"/>
            <a:ext cx="4287600" cy="1181700"/>
          </a:xfrm>
          <a:prstGeom prst="rect">
            <a:avLst/>
          </a:prstGeom>
          <a:solidFill>
            <a:srgbClr val="FFF2CC"/>
          </a:solidFill>
          <a:ln w="381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 name="Google Shape;286;g31a9170d476_0_32"/>
          <p:cNvSpPr txBox="1"/>
          <p:nvPr/>
        </p:nvSpPr>
        <p:spPr>
          <a:xfrm>
            <a:off x="1312309" y="2594354"/>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Input: </a:t>
            </a:r>
            <a:r>
              <a:rPr lang="en-US" sz="1800" b="1" i="0" u="none" strike="noStrike" cap="none">
                <a:solidFill>
                  <a:srgbClr val="FFC000"/>
                </a:solidFill>
                <a:latin typeface="Calibri"/>
                <a:ea typeface="Calibri"/>
                <a:cs typeface="Calibri"/>
                <a:sym typeface="Calibri"/>
              </a:rPr>
              <a:t>Client’s answer </a:t>
            </a:r>
            <a:endParaRPr sz="1800">
              <a:solidFill>
                <a:srgbClr val="FFC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a:solidFill>
                  <a:schemeClr val="dk1"/>
                </a:solidFill>
                <a:latin typeface="Calibri"/>
                <a:ea typeface="Calibri"/>
                <a:cs typeface="Calibri"/>
                <a:sym typeface="Calibri"/>
              </a:rPr>
              <a:t>Question and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p:txBody>
      </p:sp>
      <p:sp>
        <p:nvSpPr>
          <p:cNvPr id="287" name="Google Shape;287;g31a9170d476_0_32"/>
          <p:cNvSpPr txBox="1"/>
          <p:nvPr/>
        </p:nvSpPr>
        <p:spPr>
          <a:xfrm>
            <a:off x="1312307" y="22289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Risk Profile Agent </a:t>
            </a:r>
            <a:endParaRPr sz="2000">
              <a:solidFill>
                <a:schemeClr val="dk1"/>
              </a:solidFill>
              <a:latin typeface="Calibri"/>
              <a:ea typeface="Calibri"/>
              <a:cs typeface="Calibri"/>
              <a:sym typeface="Calibri"/>
            </a:endParaRPr>
          </a:p>
        </p:txBody>
      </p:sp>
      <p:sp>
        <p:nvSpPr>
          <p:cNvPr id="288" name="Google Shape;288;g31a9170d476_0_32"/>
          <p:cNvSpPr txBox="1"/>
          <p:nvPr/>
        </p:nvSpPr>
        <p:spPr>
          <a:xfrm>
            <a:off x="1312307" y="890315"/>
            <a:ext cx="3626400" cy="831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LLM model : </a:t>
            </a:r>
            <a:r>
              <a:rPr lang="en-US" sz="1600">
                <a:solidFill>
                  <a:schemeClr val="dk1"/>
                </a:solidFill>
                <a:latin typeface="Calibri"/>
                <a:ea typeface="Calibri"/>
                <a:cs typeface="Calibri"/>
                <a:sym typeface="Calibri"/>
              </a:rPr>
              <a:t>Ollama and GPT4.0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Key Library and Platform : </a:t>
            </a:r>
            <a:r>
              <a:rPr lang="en-US" sz="1600">
                <a:solidFill>
                  <a:schemeClr val="dk1"/>
                </a:solidFill>
                <a:latin typeface="Calibri"/>
                <a:ea typeface="Calibri"/>
                <a:cs typeface="Calibri"/>
                <a:sym typeface="Calibri"/>
              </a:rPr>
              <a:t>Langchain and Crew AI</a:t>
            </a:r>
            <a:endParaRPr/>
          </a:p>
        </p:txBody>
      </p:sp>
      <p:sp>
        <p:nvSpPr>
          <p:cNvPr id="289" name="Google Shape;289;g31a9170d476_0_32"/>
          <p:cNvSpPr txBox="1"/>
          <p:nvPr/>
        </p:nvSpPr>
        <p:spPr>
          <a:xfrm>
            <a:off x="1312309" y="4112109"/>
            <a:ext cx="36264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F0"/>
                </a:solidFill>
                <a:latin typeface="Calibri"/>
                <a:ea typeface="Calibri"/>
                <a:cs typeface="Calibri"/>
                <a:sym typeface="Calibri"/>
              </a:rPr>
              <a:t>Chat 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00B050"/>
                </a:solidFill>
                <a:latin typeface="Calibri"/>
                <a:ea typeface="Calibri"/>
                <a:cs typeface="Calibri"/>
                <a:sym typeface="Calibri"/>
              </a:rPr>
              <a:t>Score Report </a:t>
            </a:r>
            <a:r>
              <a:rPr lang="en-US" sz="1800">
                <a:solidFill>
                  <a:schemeClr val="dk1"/>
                </a:solidFill>
                <a:latin typeface="Calibri"/>
                <a:ea typeface="Calibri"/>
                <a:cs typeface="Calibri"/>
                <a:sym typeface="Calibri"/>
              </a:rPr>
              <a:t>for each Q&amp;A</a:t>
            </a:r>
            <a:endParaRPr/>
          </a:p>
        </p:txBody>
      </p:sp>
      <p:sp>
        <p:nvSpPr>
          <p:cNvPr id="290" name="Google Shape;290;g31a9170d476_0_32"/>
          <p:cNvSpPr txBox="1"/>
          <p:nvPr/>
        </p:nvSpPr>
        <p:spPr>
          <a:xfrm>
            <a:off x="1312309" y="3721564"/>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Scoring Agent </a:t>
            </a:r>
            <a:endParaRPr sz="2000">
              <a:solidFill>
                <a:schemeClr val="dk1"/>
              </a:solidFill>
              <a:latin typeface="Calibri"/>
              <a:ea typeface="Calibri"/>
              <a:cs typeface="Calibri"/>
              <a:sym typeface="Calibri"/>
            </a:endParaRPr>
          </a:p>
        </p:txBody>
      </p:sp>
      <p:sp>
        <p:nvSpPr>
          <p:cNvPr id="291" name="Google Shape;291;g31a9170d476_0_32"/>
          <p:cNvSpPr/>
          <p:nvPr/>
        </p:nvSpPr>
        <p:spPr>
          <a:xfrm>
            <a:off x="2876269" y="324504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92" name="Google Shape;292;g31a9170d476_0_32"/>
          <p:cNvSpPr/>
          <p:nvPr/>
        </p:nvSpPr>
        <p:spPr>
          <a:xfrm rot="-5400000">
            <a:off x="5396365" y="585632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93" name="Google Shape;293;g31a9170d476_0_32"/>
          <p:cNvSpPr/>
          <p:nvPr/>
        </p:nvSpPr>
        <p:spPr>
          <a:xfrm>
            <a:off x="2876270" y="1745485"/>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94" name="Google Shape;294;g31a9170d476_0_32"/>
          <p:cNvSpPr/>
          <p:nvPr/>
        </p:nvSpPr>
        <p:spPr>
          <a:xfrm>
            <a:off x="2876269" y="4748839"/>
            <a:ext cx="447300" cy="5481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95" name="Google Shape;295;g31a9170d476_0_32"/>
          <p:cNvSpPr txBox="1"/>
          <p:nvPr/>
        </p:nvSpPr>
        <p:spPr>
          <a:xfrm>
            <a:off x="1312309" y="5530237"/>
            <a:ext cx="3626400" cy="923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00B050"/>
                </a:solidFill>
                <a:latin typeface="Calibri"/>
                <a:ea typeface="Calibri"/>
                <a:cs typeface="Calibri"/>
                <a:sym typeface="Calibri"/>
              </a:rPr>
              <a:t>Score Report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7030A0"/>
                </a:solidFill>
                <a:latin typeface="Calibri"/>
                <a:ea typeface="Calibri"/>
                <a:cs typeface="Calibri"/>
                <a:sym typeface="Calibri"/>
              </a:rPr>
              <a:t>Risk Report</a:t>
            </a:r>
            <a:r>
              <a:rPr lang="en-US" sz="1800">
                <a:solidFill>
                  <a:schemeClr val="dk1"/>
                </a:solidFill>
                <a:latin typeface="Calibri"/>
                <a:ea typeface="Calibri"/>
                <a:cs typeface="Calibri"/>
                <a:sym typeface="Calibri"/>
              </a:rPr>
              <a:t>  with overall risk score and industry preference</a:t>
            </a:r>
            <a:endParaRPr/>
          </a:p>
        </p:txBody>
      </p:sp>
      <p:sp>
        <p:nvSpPr>
          <p:cNvPr id="296" name="Google Shape;296;g31a9170d476_0_32"/>
          <p:cNvSpPr txBox="1"/>
          <p:nvPr/>
        </p:nvSpPr>
        <p:spPr>
          <a:xfrm>
            <a:off x="1312309" y="5180332"/>
            <a:ext cx="362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Summary Agent</a:t>
            </a:r>
            <a:endParaRPr sz="2000">
              <a:solidFill>
                <a:schemeClr val="dk1"/>
              </a:solidFill>
              <a:latin typeface="Calibri"/>
              <a:ea typeface="Calibri"/>
              <a:cs typeface="Calibri"/>
              <a:sym typeface="Calibri"/>
            </a:endParaRPr>
          </a:p>
        </p:txBody>
      </p:sp>
      <p:sp>
        <p:nvSpPr>
          <p:cNvPr id="297" name="Google Shape;297;g31a9170d476_0_32"/>
          <p:cNvSpPr txBox="1"/>
          <p:nvPr/>
        </p:nvSpPr>
        <p:spPr>
          <a:xfrm>
            <a:off x="6386378" y="2658389"/>
            <a:ext cx="41655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List of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p:txBody>
      </p:sp>
      <p:sp>
        <p:nvSpPr>
          <p:cNvPr id="298" name="Google Shape;298;g31a9170d476_0_32"/>
          <p:cNvSpPr txBox="1"/>
          <p:nvPr/>
        </p:nvSpPr>
        <p:spPr>
          <a:xfrm>
            <a:off x="6371334" y="2270145"/>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Strategy</a:t>
            </a:r>
            <a:endParaRPr sz="2000">
              <a:solidFill>
                <a:schemeClr val="dk1"/>
              </a:solidFill>
              <a:latin typeface="Calibri"/>
              <a:ea typeface="Calibri"/>
              <a:cs typeface="Calibri"/>
              <a:sym typeface="Calibri"/>
            </a:endParaRPr>
          </a:p>
        </p:txBody>
      </p:sp>
      <p:sp>
        <p:nvSpPr>
          <p:cNvPr id="299" name="Google Shape;299;g31a9170d476_0_32"/>
          <p:cNvSpPr txBox="1"/>
          <p:nvPr/>
        </p:nvSpPr>
        <p:spPr>
          <a:xfrm>
            <a:off x="6380479" y="4046702"/>
            <a:ext cx="4195800" cy="6465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Strategy </a:t>
            </a:r>
            <a:r>
              <a:rPr lang="en-US" sz="1800">
                <a:solidFill>
                  <a:schemeClr val="dk1"/>
                </a:solidFill>
                <a:latin typeface="Calibri"/>
                <a:ea typeface="Calibri"/>
                <a:cs typeface="Calibri"/>
                <a:sym typeface="Calibri"/>
              </a:rPr>
              <a:t>for each risk score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a:t>
            </a:r>
            <a:r>
              <a:rPr lang="en-US" sz="1800" b="1">
                <a:solidFill>
                  <a:srgbClr val="FF0000"/>
                </a:solidFill>
                <a:latin typeface="Calibri"/>
                <a:ea typeface="Calibri"/>
                <a:cs typeface="Calibri"/>
                <a:sym typeface="Calibri"/>
              </a:rPr>
              <a:t>Backtest Statistic Table</a:t>
            </a:r>
            <a:endParaRPr/>
          </a:p>
        </p:txBody>
      </p:sp>
      <p:sp>
        <p:nvSpPr>
          <p:cNvPr id="300" name="Google Shape;300;g31a9170d476_0_32"/>
          <p:cNvSpPr txBox="1"/>
          <p:nvPr/>
        </p:nvSpPr>
        <p:spPr>
          <a:xfrm>
            <a:off x="6380480" y="3698212"/>
            <a:ext cx="419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Backtest</a:t>
            </a:r>
            <a:endParaRPr sz="2000">
              <a:solidFill>
                <a:schemeClr val="dk1"/>
              </a:solidFill>
              <a:latin typeface="Calibri"/>
              <a:ea typeface="Calibri"/>
              <a:cs typeface="Calibri"/>
              <a:sym typeface="Calibri"/>
            </a:endParaRPr>
          </a:p>
        </p:txBody>
      </p:sp>
      <p:sp>
        <p:nvSpPr>
          <p:cNvPr id="301" name="Google Shape;301;g31a9170d476_0_32"/>
          <p:cNvSpPr/>
          <p:nvPr/>
        </p:nvSpPr>
        <p:spPr>
          <a:xfrm>
            <a:off x="8269560" y="340365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02" name="Google Shape;302;g31a9170d476_0_32"/>
          <p:cNvSpPr txBox="1"/>
          <p:nvPr/>
        </p:nvSpPr>
        <p:spPr>
          <a:xfrm>
            <a:off x="6179950" y="5814750"/>
            <a:ext cx="44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a:t>
            </a:r>
            <a:r>
              <a:rPr lang="en-US" sz="1800" b="1">
                <a:solidFill>
                  <a:srgbClr val="7030A0"/>
                </a:solidFill>
                <a:latin typeface="Calibri"/>
                <a:ea typeface="Calibri"/>
                <a:cs typeface="Calibri"/>
                <a:sym typeface="Calibri"/>
              </a:rPr>
              <a:t>Risk Report </a:t>
            </a:r>
            <a:r>
              <a:rPr lang="en-US" sz="1800" b="1">
                <a:solidFill>
                  <a:schemeClr val="dk1"/>
                </a:solidFill>
                <a:latin typeface="Calibri"/>
                <a:ea typeface="Calibri"/>
                <a:cs typeface="Calibri"/>
                <a:sym typeface="Calibri"/>
              </a:rPr>
              <a:t>&amp;</a:t>
            </a:r>
            <a:r>
              <a:rPr lang="en-US" sz="1800" b="1">
                <a:solidFill>
                  <a:srgbClr val="00B050"/>
                </a:solidFill>
                <a:latin typeface="Calibri"/>
                <a:ea typeface="Calibri"/>
                <a:cs typeface="Calibri"/>
                <a:sym typeface="Calibri"/>
              </a:rPr>
              <a:t> </a:t>
            </a:r>
            <a:r>
              <a:rPr lang="en-US" sz="1800" b="1">
                <a:solidFill>
                  <a:srgbClr val="FF0000"/>
                </a:solidFill>
                <a:latin typeface="Calibri"/>
                <a:ea typeface="Calibri"/>
                <a:cs typeface="Calibri"/>
                <a:sym typeface="Calibri"/>
              </a:rPr>
              <a:t>Backtest Statistic Table</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Final Portfolio</a:t>
            </a:r>
            <a:endParaRPr/>
          </a:p>
        </p:txBody>
      </p:sp>
      <p:sp>
        <p:nvSpPr>
          <p:cNvPr id="303" name="Google Shape;303;g31a9170d476_0_32"/>
          <p:cNvSpPr txBox="1"/>
          <p:nvPr/>
        </p:nvSpPr>
        <p:spPr>
          <a:xfrm>
            <a:off x="6179957" y="5388545"/>
            <a:ext cx="4287600" cy="400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Investment Advisor Agent</a:t>
            </a:r>
            <a:endParaRPr sz="2000">
              <a:solidFill>
                <a:schemeClr val="dk1"/>
              </a:solidFill>
              <a:latin typeface="Calibri"/>
              <a:ea typeface="Calibri"/>
              <a:cs typeface="Calibri"/>
              <a:sym typeface="Calibri"/>
            </a:endParaRPr>
          </a:p>
        </p:txBody>
      </p:sp>
      <p:sp>
        <p:nvSpPr>
          <p:cNvPr id="304" name="Google Shape;304;g31a9170d476_0_32"/>
          <p:cNvSpPr/>
          <p:nvPr/>
        </p:nvSpPr>
        <p:spPr>
          <a:xfrm>
            <a:off x="8269559" y="4949680"/>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05" name="Google Shape;305;g31a9170d476_0_32"/>
          <p:cNvSpPr txBox="1"/>
          <p:nvPr/>
        </p:nvSpPr>
        <p:spPr>
          <a:xfrm>
            <a:off x="6356291" y="1570449"/>
            <a:ext cx="4195800" cy="3387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S&amp;P500 DATA</a:t>
            </a:r>
            <a:endParaRPr/>
          </a:p>
        </p:txBody>
      </p:sp>
      <p:sp>
        <p:nvSpPr>
          <p:cNvPr id="306" name="Google Shape;306;g31a9170d476_0_32"/>
          <p:cNvSpPr/>
          <p:nvPr/>
        </p:nvSpPr>
        <p:spPr>
          <a:xfrm>
            <a:off x="8245546" y="1983055"/>
            <a:ext cx="447300" cy="3657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07" name="Google Shape;307;g31a9170d476_0_32"/>
          <p:cNvSpPr txBox="1"/>
          <p:nvPr/>
        </p:nvSpPr>
        <p:spPr>
          <a:xfrm>
            <a:off x="5618480" y="8872"/>
            <a:ext cx="65736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a:solidFill>
                  <a:srgbClr val="002060"/>
                </a:solidFill>
                <a:latin typeface="Calibri"/>
                <a:ea typeface="Calibri"/>
                <a:cs typeface="Calibri"/>
                <a:sym typeface="Calibri"/>
              </a:rPr>
              <a:t>Investment Decision-Making Process</a:t>
            </a:r>
            <a:endParaRPr/>
          </a:p>
        </p:txBody>
      </p:sp>
      <p:sp>
        <p:nvSpPr>
          <p:cNvPr id="308" name="Google Shape;308;g31a9170d476_0_32"/>
          <p:cNvSpPr/>
          <p:nvPr/>
        </p:nvSpPr>
        <p:spPr>
          <a:xfrm>
            <a:off x="1064871" y="208722"/>
            <a:ext cx="4074300" cy="6366900"/>
          </a:xfrm>
          <a:prstGeom prst="rect">
            <a:avLst/>
          </a:prstGeom>
          <a:noFill/>
          <a:ln w="28575"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g31a9170d476_0_32"/>
          <p:cNvSpPr txBox="1"/>
          <p:nvPr/>
        </p:nvSpPr>
        <p:spPr>
          <a:xfrm>
            <a:off x="1223733" y="305589"/>
            <a:ext cx="38034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Agentic AI</a:t>
            </a:r>
            <a:endParaRPr/>
          </a:p>
        </p:txBody>
      </p:sp>
      <p:sp>
        <p:nvSpPr>
          <p:cNvPr id="310" name="Google Shape;310;g31a9170d476_0_32"/>
          <p:cNvSpPr txBox="1"/>
          <p:nvPr/>
        </p:nvSpPr>
        <p:spPr>
          <a:xfrm>
            <a:off x="6356290" y="977200"/>
            <a:ext cx="4219800" cy="4617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Financial Modeling</a:t>
            </a:r>
            <a:endParaRPr/>
          </a:p>
        </p:txBody>
      </p:sp>
      <p:grpSp>
        <p:nvGrpSpPr>
          <p:cNvPr id="311" name="Google Shape;311;g31a9170d476_0_32"/>
          <p:cNvGrpSpPr/>
          <p:nvPr/>
        </p:nvGrpSpPr>
        <p:grpSpPr>
          <a:xfrm>
            <a:off x="102175" y="3761388"/>
            <a:ext cx="5243800" cy="1248300"/>
            <a:chOff x="102125" y="2180775"/>
            <a:chExt cx="5243800" cy="1248300"/>
          </a:xfrm>
        </p:grpSpPr>
        <p:sp>
          <p:nvSpPr>
            <p:cNvPr id="312" name="Google Shape;312;g31a9170d476_0_32"/>
            <p:cNvSpPr/>
            <p:nvPr/>
          </p:nvSpPr>
          <p:spPr>
            <a:xfrm>
              <a:off x="716625" y="2180775"/>
              <a:ext cx="4629300" cy="1248300"/>
            </a:xfrm>
            <a:prstGeom prst="rect">
              <a:avLst/>
            </a:prstGeom>
            <a:solidFill>
              <a:srgbClr val="000000">
                <a:alpha val="0"/>
              </a:srgbClr>
            </a:solidFill>
            <a:ln w="38100" cap="flat" cmpd="sng">
              <a:solidFill>
                <a:srgbClr val="FF00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13" name="Google Shape;313;g31a9170d476_0_32"/>
            <p:cNvPicPr preferRelativeResize="0"/>
            <p:nvPr/>
          </p:nvPicPr>
          <p:blipFill>
            <a:blip r:embed="rId3">
              <a:alphaModFix/>
            </a:blip>
            <a:stretch>
              <a:fillRect/>
            </a:stretch>
          </p:blipFill>
          <p:spPr>
            <a:xfrm>
              <a:off x="102125" y="2530875"/>
              <a:ext cx="548100" cy="548100"/>
            </a:xfrm>
            <a:prstGeom prst="rect">
              <a:avLst/>
            </a:prstGeom>
            <a:noFill/>
            <a:ln>
              <a:noFill/>
            </a:ln>
          </p:spPr>
        </p:pic>
      </p:grpSp>
    </p:spTree>
  </p:cSld>
  <p:clrMapOvr>
    <a:masterClrMapping/>
  </p:clrMapOvr>
</p:sld>
</file>

<file path=ppt/theme/theme1.xml><?xml version="1.0" encoding="utf-8"?>
<a:theme xmlns:a="http://schemas.openxmlformats.org/drawingml/2006/main" name="画廊">
  <a:themeElements>
    <a:clrScheme name="画廊">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3483</Words>
  <Application>Microsoft Office PowerPoint</Application>
  <PresentationFormat>宽屏</PresentationFormat>
  <Paragraphs>512</Paragraphs>
  <Slides>45</Slides>
  <Notes>43</Notes>
  <HiddenSlides>7</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45</vt:i4>
      </vt:variant>
    </vt:vector>
  </HeadingPairs>
  <TitlesOfParts>
    <vt:vector size="58" baseType="lpstr">
      <vt:lpstr>Noto Sans Symbols</vt:lpstr>
      <vt:lpstr>Consolas</vt:lpstr>
      <vt:lpstr>Gill Sans</vt:lpstr>
      <vt:lpstr>Arial</vt:lpstr>
      <vt:lpstr>Calibri</vt:lpstr>
      <vt:lpstr>Gill Sans MT</vt:lpstr>
      <vt:lpstr>等线</vt:lpstr>
      <vt:lpstr>Gill Sans MT (正文)</vt:lpstr>
      <vt:lpstr>Calibri Light</vt:lpstr>
      <vt:lpstr>Courier New</vt:lpstr>
      <vt:lpstr>画廊</vt:lpstr>
      <vt:lpstr>Office Theme</vt:lpstr>
      <vt:lpstr>1_Office Theme</vt:lpstr>
      <vt:lpstr>SK1 -  Agentic AI For Investment</vt:lpstr>
      <vt:lpstr>Agenda</vt:lpstr>
      <vt:lpstr>Project Introduction</vt:lpstr>
      <vt:lpstr>Timeline</vt:lpstr>
      <vt:lpstr>Team Cooperation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Insights &amp; Goals</vt:lpstr>
      <vt:lpstr>Data Cleaning &amp; Processing</vt:lpstr>
      <vt:lpstr>Statistical Analysis &amp; Findings</vt:lpstr>
      <vt:lpstr>Statistical Analysis &amp; Findings</vt:lpstr>
      <vt:lpstr>Statistical Analysis &amp; Findings</vt:lpstr>
      <vt:lpstr>Findings &amp; Visualization</vt:lpstr>
      <vt:lpstr>Findings &amp; Visualization</vt:lpstr>
      <vt:lpstr>PowerPoint 演示文稿</vt:lpstr>
      <vt:lpstr>Strategy</vt:lpstr>
      <vt:lpstr>Strategy</vt:lpstr>
      <vt:lpstr>Strategy</vt:lpstr>
      <vt:lpstr>Strategy</vt:lpstr>
      <vt:lpstr>PowerPoint 演示文稿</vt:lpstr>
      <vt:lpstr>Back-testing Workflow</vt:lpstr>
      <vt:lpstr>Back-testing Workflow</vt:lpstr>
      <vt:lpstr>Commission fees</vt:lpstr>
      <vt:lpstr>Back-testing example</vt:lpstr>
      <vt:lpstr> </vt:lpstr>
      <vt:lpstr>PowerPoint 演示文稿</vt:lpstr>
      <vt:lpstr>PowerPoint 演示文稿</vt:lpstr>
      <vt:lpstr>PowerPoint 演示文稿</vt:lpstr>
      <vt:lpstr>PowerPoint 演示文稿</vt:lpstr>
      <vt:lpstr>PowerPoint 演示文稿</vt:lpstr>
      <vt:lpstr>PowerPoint 演示文稿</vt:lpstr>
      <vt:lpstr>CHALLENGES &amp; REFLECTION</vt:lpstr>
      <vt:lpstr>CHALLENGES &amp; REFLECTION</vt:lpstr>
      <vt:lpstr>POTENTIAL IMPROVEMENT</vt:lpstr>
      <vt:lpstr>Thank you!</vt:lpstr>
      <vt:lpstr>TEAM COOPERATION &amp; COMMUNICATION</vt:lpstr>
      <vt:lpstr>TEAM COOPERATION &amp; COMMUNICATION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Ruiyi Hou</dc:creator>
  <cp:lastModifiedBy>Ruiyi Hou</cp:lastModifiedBy>
  <cp:revision>18</cp:revision>
  <dcterms:created xsi:type="dcterms:W3CDTF">2024-09-29T15:44:30Z</dcterms:created>
  <dcterms:modified xsi:type="dcterms:W3CDTF">2024-12-03T01:18:24Z</dcterms:modified>
</cp:coreProperties>
</file>